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1315" y="1632965"/>
            <a:ext cx="8621369" cy="145938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1" y="6249161"/>
            <a:ext cx="9140952" cy="0"/>
          </a:xfrm>
          <a:custGeom>
            <a:avLst/>
            <a:gdLst/>
            <a:ahLst/>
            <a:cxnLst/>
            <a:rect l="l" t="t" r="r" b="b"/>
            <a:pathLst>
              <a:path w="9140952">
                <a:moveTo>
                  <a:pt x="0" y="0"/>
                </a:moveTo>
                <a:lnTo>
                  <a:pt x="9140952" y="0"/>
                </a:lnTo>
              </a:path>
            </a:pathLst>
          </a:custGeom>
          <a:ln w="28956">
            <a:solidFill>
              <a:srgbClr val="0033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939" y="122046"/>
            <a:ext cx="8834120" cy="121411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315" y="1338326"/>
            <a:ext cx="8621369" cy="440636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904357" y="6457188"/>
            <a:ext cx="3085758" cy="28894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41044" y="6294353"/>
            <a:ext cx="4009246" cy="54346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 txBox="1"/>
          <p:nvPr/>
        </p:nvSpPr>
        <p:spPr>
          <a:xfrm>
            <a:off x="1669898" y="3195142"/>
            <a:ext cx="6032174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4400" b="1" spc="10" dirty="0" smtClean="0">
                <a:solidFill>
                  <a:srgbClr val="FF0066"/>
                </a:solidFill>
                <a:latin typeface="Arial"/>
                <a:cs typeface="Arial"/>
              </a:rPr>
              <a:t>System programing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486007" y="4876800"/>
            <a:ext cx="6399957" cy="3031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sz="1970" spc="10" dirty="0">
                <a:latin typeface="Arial Black"/>
                <a:cs typeface="Arial Black"/>
              </a:rPr>
              <a:t>Assistant lecturer: Abdullah Thaier Abdalsatir</a:t>
            </a:r>
            <a:endParaRPr sz="1900" dirty="0">
              <a:latin typeface="Arial Black"/>
              <a:cs typeface="Arial Black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217" y="426970"/>
            <a:ext cx="1479232" cy="1650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14355" y="796782"/>
            <a:ext cx="3314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Diyala university 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College of engineering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Department of computer engineering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963" y="339682"/>
            <a:ext cx="1257034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86100" y="2393510"/>
            <a:ext cx="2400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nard MT Condensed" panose="02050806060905020404" pitchFamily="18" charset="0"/>
              </a:rPr>
              <a:t>Second stage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1685" y="4177309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/>
              <a:t>Lec6-Program-Control-Instructions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9929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35" dirty="0" smtClean="0">
                <a:latin typeface="Arial"/>
                <a:cs typeface="Arial"/>
              </a:rPr>
              <a:t>Sh</a:t>
            </a:r>
            <a:r>
              <a:rPr sz="4200" b="1" spc="-150" dirty="0" smtClean="0">
                <a:latin typeface="Arial"/>
                <a:cs typeface="Arial"/>
              </a:rPr>
              <a:t>o</a:t>
            </a:r>
            <a:r>
              <a:rPr sz="4200" b="1" spc="-80" dirty="0" smtClean="0">
                <a:latin typeface="Arial"/>
                <a:cs typeface="Arial"/>
              </a:rPr>
              <a:t>rt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40" dirty="0" smtClean="0">
                <a:latin typeface="Arial"/>
                <a:cs typeface="Arial"/>
              </a:rPr>
              <a:t>Jump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736330" cy="46304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55244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Call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rel</a:t>
            </a:r>
            <a:r>
              <a:rPr sz="3200" b="1" spc="-15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tive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jum</a:t>
            </a:r>
            <a:r>
              <a:rPr sz="3200" b="1" spc="-10" dirty="0" smtClean="0">
                <a:latin typeface="Arial"/>
                <a:cs typeface="Arial"/>
              </a:rPr>
              <a:t>p</a:t>
            </a:r>
            <a:r>
              <a:rPr sz="3200" b="1" spc="0" dirty="0" smtClean="0">
                <a:latin typeface="Arial"/>
                <a:cs typeface="Arial"/>
              </a:rPr>
              <a:t>s</a:t>
            </a:r>
            <a:r>
              <a:rPr sz="3200" b="1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y can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 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ved,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re,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curre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ch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3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dis</a:t>
            </a:r>
            <a:r>
              <a:rPr sz="2800" b="1" spc="-5" dirty="0" smtClean="0">
                <a:latin typeface="Arial"/>
                <a:cs typeface="Arial"/>
              </a:rPr>
              <a:t>t</a:t>
            </a:r>
            <a:r>
              <a:rPr sz="2800" b="1" spc="-20" dirty="0" smtClean="0">
                <a:latin typeface="Arial"/>
                <a:cs typeface="Arial"/>
              </a:rPr>
              <a:t>anc</a:t>
            </a:r>
            <a:r>
              <a:rPr sz="2800" b="1" spc="-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sp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ace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t,</a:t>
            </a:r>
            <a:r>
              <a:rPr sz="2800" spc="-5" dirty="0" smtClean="0">
                <a:latin typeface="Arial"/>
                <a:cs typeface="Arial"/>
              </a:rPr>
              <a:t> f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ws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short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ispl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ista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ce re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rese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-byte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se value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etwe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+</a:t>
            </a:r>
            <a:r>
              <a:rPr sz="3200" spc="-10" dirty="0" smtClean="0">
                <a:latin typeface="Arial"/>
                <a:cs typeface="Arial"/>
              </a:rPr>
              <a:t>12</a:t>
            </a:r>
            <a:r>
              <a:rPr sz="3200" spc="0" dirty="0" smtClean="0">
                <a:latin typeface="Arial"/>
                <a:cs typeface="Arial"/>
              </a:rPr>
              <a:t>7</a:t>
            </a:r>
            <a:r>
              <a:rPr sz="3200" spc="-10" dirty="0" smtClean="0">
                <a:latin typeface="Arial"/>
                <a:cs typeface="Arial"/>
              </a:rPr>
              <a:t> an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–128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Sh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Fig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–</a:t>
            </a:r>
            <a:r>
              <a:rPr sz="3200" spc="-10" dirty="0" smtClean="0">
                <a:latin typeface="Arial"/>
                <a:cs typeface="Arial"/>
              </a:rPr>
              <a:t>2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7990840" cy="4496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214629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Sof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ware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(INT)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en re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sy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calls.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t-ware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 save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3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y re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lace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speci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turn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(IRET)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 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-terr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pt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servi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e 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r>
              <a:rPr sz="3200" spc="-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IRET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 rem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6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CS fr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also rem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193405" cy="4093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40767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overf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(IN</a:t>
            </a:r>
            <a:r>
              <a:rPr sz="3200" spc="-6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O)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 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 servi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verfl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lag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(O)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=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737235" indent="-34036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(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INTR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ecti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STI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sets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 to 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n.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CLI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execut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cl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sable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INTR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in.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150859" cy="5069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it (C)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clea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set,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com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CLC,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STC,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CMC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1587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BO</a:t>
            </a:r>
            <a:r>
              <a:rPr sz="3200" spc="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cont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16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 the cont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 wor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ory: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398145" indent="-34036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val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n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wi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wer 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5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sues.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008620" cy="5069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11874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ENTER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VE instructio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 used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s.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 mech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nism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ram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ters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40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27876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frame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mory varia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ENTER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crea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 fram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VE 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ves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stack.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BP 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frame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2140"/>
              </a:lnSpc>
            </a:pPr>
            <a:r>
              <a:rPr sz="1800" b="1" dirty="0" smtClean="0">
                <a:latin typeface="Arial"/>
                <a:cs typeface="Arial"/>
              </a:rPr>
              <a:t>F</a:t>
            </a:r>
            <a:r>
              <a:rPr sz="1800" b="1" spc="5" dirty="0" smtClean="0">
                <a:latin typeface="Arial"/>
                <a:cs typeface="Arial"/>
              </a:rPr>
              <a:t>i</a:t>
            </a:r>
            <a:r>
              <a:rPr sz="1800" b="1" spc="0" dirty="0" smtClean="0">
                <a:latin typeface="Arial"/>
                <a:cs typeface="Arial"/>
              </a:rPr>
              <a:t>g</a:t>
            </a:r>
            <a:r>
              <a:rPr sz="1800" b="1" spc="5" dirty="0" smtClean="0">
                <a:latin typeface="Arial"/>
                <a:cs typeface="Arial"/>
              </a:rPr>
              <a:t>u</a:t>
            </a:r>
            <a:r>
              <a:rPr sz="1800" b="1" spc="0" dirty="0" smtClean="0">
                <a:latin typeface="Arial"/>
                <a:cs typeface="Arial"/>
              </a:rPr>
              <a:t>re</a:t>
            </a:r>
            <a:r>
              <a:rPr sz="1800" b="1" spc="-15" dirty="0" smtClean="0">
                <a:latin typeface="Arial"/>
                <a:cs typeface="Arial"/>
              </a:rPr>
              <a:t> </a:t>
            </a:r>
            <a:r>
              <a:rPr sz="1800" b="1" spc="-5" dirty="0" smtClean="0">
                <a:latin typeface="Arial"/>
                <a:cs typeface="Arial"/>
              </a:rPr>
              <a:t>6–</a:t>
            </a:r>
            <a:r>
              <a:rPr sz="1800" b="1" spc="0" dirty="0" smtClean="0">
                <a:latin typeface="Arial"/>
                <a:cs typeface="Arial"/>
              </a:rPr>
              <a:t>2 </a:t>
            </a:r>
            <a:r>
              <a:rPr sz="1800" b="1" spc="-9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sh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rt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j</a:t>
            </a:r>
            <a:r>
              <a:rPr sz="1800" spc="-10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mp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to fo</a:t>
            </a:r>
            <a:r>
              <a:rPr sz="1800" spc="-10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r memory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cati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ns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b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-25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4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0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dr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ss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of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-15" dirty="0" smtClean="0">
                <a:latin typeface="Arial"/>
                <a:cs typeface="Arial"/>
              </a:rPr>
              <a:t>x</a:t>
            </a:r>
            <a:r>
              <a:rPr sz="1800" spc="0" dirty="0" smtClean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1143000"/>
            <a:ext cx="4373880" cy="458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1315" y="404495"/>
            <a:ext cx="8373745" cy="55079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i</a:t>
            </a:r>
            <a:r>
              <a:rPr sz="1800" spc="-15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stru</a:t>
            </a:r>
            <a:r>
              <a:rPr sz="1800" spc="-10" dirty="0" smtClean="0">
                <a:latin typeface="Arial"/>
                <a:cs typeface="Arial"/>
              </a:rPr>
              <a:t>c</a:t>
            </a:r>
            <a:r>
              <a:rPr sz="1800" spc="0" dirty="0" smtClean="0">
                <a:latin typeface="Arial"/>
                <a:cs typeface="Arial"/>
              </a:rPr>
              <a:t>ti</a:t>
            </a:r>
            <a:r>
              <a:rPr sz="1800" spc="-10" dirty="0" smtClean="0">
                <a:latin typeface="Arial"/>
                <a:cs typeface="Arial"/>
              </a:rPr>
              <a:t>on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860040" marR="12700" indent="-287020">
              <a:lnSpc>
                <a:spcPct val="100000"/>
              </a:lnSpc>
              <a:spcBef>
                <a:spcPts val="340"/>
              </a:spcBef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when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mi</a:t>
            </a:r>
            <a:r>
              <a:rPr sz="2800" spc="-10" dirty="0" smtClean="0">
                <a:latin typeface="Arial"/>
                <a:cs typeface="Arial"/>
              </a:rPr>
              <a:t>cr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xecutes 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ho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jump,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di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place</a:t>
            </a:r>
            <a:r>
              <a:rPr sz="2800" spc="-20" dirty="0" smtClean="0">
                <a:latin typeface="Arial"/>
                <a:cs typeface="Arial"/>
              </a:rPr>
              <a:t>ment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15" dirty="0" smtClean="0">
                <a:latin typeface="Arial"/>
                <a:cs typeface="Arial"/>
              </a:rPr>
              <a:t> 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-10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 (</a:t>
            </a:r>
            <a:r>
              <a:rPr sz="2800" spc="-15" dirty="0" smtClean="0">
                <a:latin typeface="Arial"/>
                <a:cs typeface="Arial"/>
              </a:rPr>
              <a:t>IP/EIP)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 generate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jump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ad</a:t>
            </a:r>
            <a:r>
              <a:rPr sz="2800" spc="-15" dirty="0" smtClean="0">
                <a:latin typeface="Arial"/>
                <a:cs typeface="Arial"/>
              </a:rPr>
              <a:t>dre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2860040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within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4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5146675" marR="238760" indent="-287020">
              <a:lnSpc>
                <a:spcPct val="999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10" dirty="0" smtClean="0">
                <a:latin typeface="Arial"/>
                <a:cs typeface="Arial"/>
              </a:rPr>
              <a:t> branche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 this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 for 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ext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10" dirty="0" smtClean="0">
                <a:latin typeface="Arial"/>
                <a:cs typeface="Arial"/>
              </a:rPr>
              <a:t> in 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pro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am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328659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the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34261"/>
            <a:ext cx="8399145" cy="4593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JMP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NEXT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exa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jumps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la</a:t>
            </a:r>
            <a:r>
              <a:rPr sz="2800" spc="-1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el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NE</a:t>
            </a:r>
            <a:r>
              <a:rPr sz="2800" spc="-35" dirty="0" smtClean="0">
                <a:latin typeface="Arial"/>
                <a:cs typeface="Arial"/>
              </a:rPr>
              <a:t>X</a:t>
            </a:r>
            <a:r>
              <a:rPr sz="2800" spc="-20" dirty="0" smtClean="0">
                <a:latin typeface="Arial"/>
                <a:cs typeface="Arial"/>
              </a:rPr>
              <a:t>T</a:t>
            </a:r>
            <a:r>
              <a:rPr sz="2800" spc="-4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xt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very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imal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el NEXT</a:t>
            </a:r>
            <a:r>
              <a:rPr sz="3200" spc="-7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wed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y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  <a:p>
            <a:pPr marL="342900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(NEX</a:t>
            </a:r>
            <a:r>
              <a:rPr sz="3200" spc="-37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:)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ot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follo</a:t>
            </a:r>
            <a:r>
              <a:rPr sz="2800" spc="-185" dirty="0" smtClean="0">
                <a:latin typeface="Arial"/>
                <a:cs typeface="Arial"/>
              </a:rPr>
              <a:t>w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yo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j</a:t>
            </a:r>
            <a:r>
              <a:rPr sz="2800" spc="-20" dirty="0" smtClean="0">
                <a:latin typeface="Arial"/>
                <a:cs typeface="Arial"/>
              </a:rPr>
              <a:t>ump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it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00"/>
              </a:lnSpc>
              <a:spcBef>
                <a:spcPts val="48"/>
              </a:spcBef>
              <a:buClr>
                <a:srgbClr val="0D4000"/>
              </a:buClr>
              <a:buFont typeface="Arial"/>
              <a:buChar char="–"/>
            </a:pPr>
            <a:endParaRPr sz="700"/>
          </a:p>
          <a:p>
            <a:pPr marL="355600" marR="348615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ly time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colon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when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la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35" dirty="0" smtClean="0">
                <a:latin typeface="Arial"/>
                <a:cs typeface="Arial"/>
              </a:rPr>
              <a:t>Nea</a:t>
            </a:r>
            <a:r>
              <a:rPr sz="4200" b="1" spc="-85" dirty="0" smtClean="0">
                <a:latin typeface="Arial"/>
                <a:cs typeface="Arial"/>
              </a:rPr>
              <a:t>r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125" dirty="0" smtClean="0">
                <a:latin typeface="Arial"/>
                <a:cs typeface="Arial"/>
              </a:rPr>
              <a:t>Ju</a:t>
            </a:r>
            <a:r>
              <a:rPr sz="4200" b="1" spc="-204" dirty="0" smtClean="0">
                <a:latin typeface="Arial"/>
                <a:cs typeface="Arial"/>
              </a:rPr>
              <a:t>m</a:t>
            </a:r>
            <a:r>
              <a:rPr sz="4200" b="1" spc="-130" dirty="0" smtClean="0">
                <a:latin typeface="Arial"/>
                <a:cs typeface="Arial"/>
              </a:rPr>
              <a:t>p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67750" cy="4413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 </a:t>
            </a:r>
            <a:r>
              <a:rPr sz="3200" spc="-10" dirty="0" smtClean="0">
                <a:latin typeface="Arial"/>
                <a:cs typeface="Arial"/>
              </a:rPr>
              <a:t>j</a:t>
            </a:r>
            <a:r>
              <a:rPr sz="3200" spc="0" dirty="0" smtClean="0">
                <a:latin typeface="Arial"/>
                <a:cs typeface="Arial"/>
              </a:rPr>
              <a:t>ump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curre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code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35"/>
              </a:spcBef>
            </a:pPr>
            <a:r>
              <a:rPr sz="3200" dirty="0" smtClean="0">
                <a:latin typeface="MS PGothic"/>
                <a:cs typeface="MS PGothic"/>
              </a:rPr>
              <a:t>±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K byt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6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nce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30" dirty="0" smtClean="0">
                <a:latin typeface="MS PGothic"/>
                <a:cs typeface="MS PGothic"/>
              </a:rPr>
              <a:t>±</a:t>
            </a:r>
            <a:r>
              <a:rPr sz="2800" spc="-15" dirty="0" smtClean="0">
                <a:latin typeface="Arial"/>
                <a:cs typeface="Arial"/>
              </a:rPr>
              <a:t>2</a:t>
            </a:r>
            <a:r>
              <a:rPr sz="2800" spc="-25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8038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ove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wh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35"/>
              </a:lnSpc>
            </a:pPr>
            <a:r>
              <a:rPr sz="2800" spc="-20" dirty="0" smtClean="0">
                <a:latin typeface="Arial"/>
                <a:cs typeface="Arial"/>
              </a:rPr>
              <a:t>op</a:t>
            </a:r>
            <a:r>
              <a:rPr sz="2800" spc="-15" dirty="0" smtClean="0">
                <a:latin typeface="Arial"/>
                <a:cs typeface="Arial"/>
              </a:rPr>
              <a:t>era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prote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mode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Near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a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0" dirty="0" smtClean="0">
                <a:latin typeface="Arial"/>
                <a:cs typeface="Arial"/>
              </a:rPr>
              <a:t>-byte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code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wed</a:t>
            </a:r>
            <a:r>
              <a:rPr sz="3200" spc="-10" dirty="0" smtClean="0">
                <a:latin typeface="Arial"/>
                <a:cs typeface="Arial"/>
              </a:rPr>
              <a:t> b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1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ispl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60515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8038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- </a:t>
            </a:r>
            <a:r>
              <a:rPr sz="2800" spc="-20" dirty="0" smtClean="0">
                <a:latin typeface="Arial"/>
                <a:cs typeface="Arial"/>
              </a:rPr>
              <a:t>Pen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4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sp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ace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5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220709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 algn="ctr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2265" algn="l"/>
              </a:tabLst>
            </a:pPr>
            <a:r>
              <a:rPr sz="3200" dirty="0" smtClean="0">
                <a:latin typeface="Arial"/>
                <a:cs typeface="Arial"/>
              </a:rPr>
              <a:t>Si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  <a:p>
            <a:pPr marL="1270" algn="ctr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(IP) to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rate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8430"/>
            <a:ext cx="8542020" cy="4354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440055" indent="-287020">
              <a:lnSpc>
                <a:spcPct val="997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becaus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signe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disp</a:t>
            </a:r>
            <a:r>
              <a:rPr sz="2800" spc="-15" dirty="0" smtClean="0">
                <a:latin typeface="Arial"/>
                <a:cs typeface="Arial"/>
              </a:rPr>
              <a:t>lacemen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30" dirty="0" smtClean="0">
                <a:latin typeface="MS PGothic"/>
                <a:cs typeface="MS PGothic"/>
              </a:rPr>
              <a:t>±</a:t>
            </a:r>
            <a:r>
              <a:rPr sz="2800" spc="-15" dirty="0" smtClean="0">
                <a:latin typeface="Arial"/>
                <a:cs typeface="Arial"/>
              </a:rPr>
              <a:t>32K,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 n</a:t>
            </a:r>
            <a:r>
              <a:rPr sz="2800" spc="-15" dirty="0" smtClean="0">
                <a:latin typeface="Arial"/>
                <a:cs typeface="Arial"/>
              </a:rPr>
              <a:t>ear</a:t>
            </a:r>
            <a:r>
              <a:rPr sz="2800" spc="-10" dirty="0" smtClean="0">
                <a:latin typeface="Arial"/>
                <a:cs typeface="Arial"/>
              </a:rPr>
              <a:t> 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j</a:t>
            </a:r>
            <a:r>
              <a:rPr sz="2800" spc="-20" dirty="0" smtClean="0">
                <a:latin typeface="Arial"/>
                <a:cs typeface="Arial"/>
              </a:rPr>
              <a:t>ump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memo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oca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eal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gm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code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spc="-10" dirty="0" smtClean="0">
                <a:latin typeface="Arial"/>
                <a:cs typeface="Arial"/>
              </a:rPr>
              <a:t>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ove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4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em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ws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ny</a:t>
            </a:r>
            <a:endParaRPr sz="2800">
              <a:latin typeface="Arial"/>
              <a:cs typeface="Arial"/>
            </a:endParaRPr>
          </a:p>
          <a:p>
            <a:pPr marR="2912110" algn="ctr">
              <a:lnSpc>
                <a:spcPct val="100000"/>
              </a:lnSpc>
              <a:spcBef>
                <a:spcPts val="20"/>
              </a:spcBef>
            </a:pPr>
            <a:r>
              <a:rPr sz="2800" spc="-15" dirty="0" smtClean="0">
                <a:latin typeface="Arial"/>
                <a:cs typeface="Arial"/>
              </a:rPr>
              <a:t>lo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within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35" dirty="0" smtClean="0">
                <a:latin typeface="MS PGothic"/>
                <a:cs typeface="MS PGothic"/>
              </a:rPr>
              <a:t>±</a:t>
            </a:r>
            <a:r>
              <a:rPr sz="2800" spc="-20" dirty="0" smtClean="0">
                <a:latin typeface="Arial"/>
                <a:cs typeface="Arial"/>
              </a:rPr>
              <a:t>2G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6–</a:t>
            </a:r>
            <a:r>
              <a:rPr sz="3200" spc="0" dirty="0" smtClean="0">
                <a:latin typeface="Arial"/>
                <a:cs typeface="Arial"/>
              </a:rPr>
              <a:t>3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illustrates the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operat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real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795"/>
              </a:lnSpc>
            </a:pP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5132" y="3657600"/>
            <a:ext cx="1266443" cy="1778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9908" y="134365"/>
            <a:ext cx="8288020" cy="277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6-3 </a:t>
            </a:r>
            <a:r>
              <a:rPr sz="1750" b="1" spc="-1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1750" b="1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near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jump</a:t>
            </a:r>
            <a:r>
              <a:rPr sz="1750" b="1" spc="20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that</a:t>
            </a:r>
            <a:r>
              <a:rPr sz="1750" b="1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adds</a:t>
            </a:r>
            <a:r>
              <a:rPr sz="1750" b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displacement</a:t>
            </a:r>
            <a:r>
              <a:rPr sz="1750" b="1" spc="20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(0002H)</a:t>
            </a:r>
            <a:r>
              <a:rPr sz="1750" b="1" spc="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to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contents</a:t>
            </a:r>
            <a:r>
              <a:rPr sz="1750" b="1" spc="1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1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30" dirty="0" smtClean="0">
                <a:solidFill>
                  <a:srgbClr val="010101"/>
                </a:solidFill>
                <a:latin typeface="Arial"/>
                <a:cs typeface="Arial"/>
              </a:rPr>
              <a:t>IP.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3027" y="1973071"/>
            <a:ext cx="534670" cy="34982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75" dirty="0" smtClean="0">
                <a:solidFill>
                  <a:srgbClr val="4D4D4D"/>
                </a:solidFill>
                <a:latin typeface="Courier New"/>
                <a:cs typeface="Courier New"/>
              </a:rPr>
              <a:t>1000A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750"/>
              </a:lnSpc>
              <a:spcBef>
                <a:spcPts val="22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1500" b="1" spc="-120" dirty="0" smtClean="0">
                <a:solidFill>
                  <a:srgbClr val="4D4D4D"/>
                </a:solidFill>
                <a:latin typeface="Courier New"/>
                <a:cs typeface="Courier New"/>
              </a:rPr>
              <a:t>10009</a:t>
            </a:r>
            <a:endParaRPr sz="150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1600" b="1" spc="-165" dirty="0" smtClean="0">
                <a:solidFill>
                  <a:srgbClr val="4D4D4D"/>
                </a:solidFill>
                <a:latin typeface="Courier New"/>
                <a:cs typeface="Courier New"/>
              </a:rPr>
              <a:t>10008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17145">
              <a:lnSpc>
                <a:spcPct val="100000"/>
              </a:lnSpc>
            </a:pPr>
            <a:r>
              <a:rPr sz="1500" b="1" spc="-110" dirty="0" smtClean="0">
                <a:solidFill>
                  <a:srgbClr val="4D4D4D"/>
                </a:solidFill>
                <a:latin typeface="Courier New"/>
                <a:cs typeface="Courier New"/>
              </a:rPr>
              <a:t>10007</a:t>
            </a:r>
            <a:endParaRPr sz="1500">
              <a:latin typeface="Courier New"/>
              <a:cs typeface="Courier New"/>
            </a:endParaRPr>
          </a:p>
          <a:p>
            <a:pPr>
              <a:lnSpc>
                <a:spcPts val="700"/>
              </a:lnSpc>
              <a:spcBef>
                <a:spcPts val="20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500" b="1" spc="-120" dirty="0" smtClean="0">
                <a:solidFill>
                  <a:srgbClr val="4D4D4D"/>
                </a:solidFill>
                <a:latin typeface="Courier New"/>
                <a:cs typeface="Courier New"/>
              </a:rPr>
              <a:t>10006</a:t>
            </a:r>
            <a:endParaRPr sz="1500">
              <a:latin typeface="Courier New"/>
              <a:cs typeface="Courier New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21590">
              <a:lnSpc>
                <a:spcPct val="100000"/>
              </a:lnSpc>
            </a:pPr>
            <a:r>
              <a:rPr sz="1500" b="1" spc="-130" dirty="0" smtClean="0">
                <a:solidFill>
                  <a:srgbClr val="4D4D4D"/>
                </a:solidFill>
                <a:latin typeface="Courier New"/>
                <a:cs typeface="Courier New"/>
              </a:rPr>
              <a:t>10005</a:t>
            </a:r>
            <a:endParaRPr sz="150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19"/>
              </a:spcBef>
            </a:pPr>
            <a:endParaRPr sz="600"/>
          </a:p>
          <a:p>
            <a:pPr marL="21590">
              <a:lnSpc>
                <a:spcPct val="100000"/>
              </a:lnSpc>
            </a:pPr>
            <a:r>
              <a:rPr sz="1600" b="1" spc="-175" dirty="0" smtClean="0">
                <a:solidFill>
                  <a:srgbClr val="4D4D4D"/>
                </a:solidFill>
                <a:latin typeface="Courier New"/>
                <a:cs typeface="Courier New"/>
              </a:rPr>
              <a:t>10004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800"/>
              </a:lnSpc>
              <a:spcBef>
                <a:spcPts val="43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sz="1500" b="1" spc="-110" dirty="0" smtClean="0">
                <a:solidFill>
                  <a:srgbClr val="4D4D4D"/>
                </a:solidFill>
                <a:latin typeface="Courier New"/>
                <a:cs typeface="Courier New"/>
              </a:rPr>
              <a:t>10003</a:t>
            </a:r>
            <a:endParaRPr sz="1500">
              <a:latin typeface="Courier New"/>
              <a:cs typeface="Courier New"/>
            </a:endParaRPr>
          </a:p>
          <a:p>
            <a:pPr>
              <a:lnSpc>
                <a:spcPts val="750"/>
              </a:lnSpc>
              <a:spcBef>
                <a:spcPts val="41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1500" b="1" spc="-110" dirty="0" smtClean="0">
                <a:solidFill>
                  <a:srgbClr val="4D4D4D"/>
                </a:solidFill>
                <a:latin typeface="Courier New"/>
                <a:cs typeface="Courier New"/>
              </a:rPr>
              <a:t>10002</a:t>
            </a:r>
            <a:endParaRPr sz="150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48"/>
              </a:spcBef>
            </a:pPr>
            <a:endParaRPr sz="600"/>
          </a:p>
          <a:p>
            <a:pPr marL="21590">
              <a:lnSpc>
                <a:spcPct val="100000"/>
              </a:lnSpc>
            </a:pPr>
            <a:r>
              <a:rPr sz="1500" b="1" spc="-175" dirty="0" smtClean="0">
                <a:solidFill>
                  <a:srgbClr val="4D4D4D"/>
                </a:solidFill>
                <a:latin typeface="Courier New"/>
                <a:cs typeface="Courier New"/>
              </a:rPr>
              <a:t>10001</a:t>
            </a:r>
            <a:endParaRPr sz="1500">
              <a:latin typeface="Courier New"/>
              <a:cs typeface="Courier New"/>
            </a:endParaRPr>
          </a:p>
          <a:p>
            <a:pPr>
              <a:lnSpc>
                <a:spcPts val="650"/>
              </a:lnSpc>
              <a:spcBef>
                <a:spcPts val="41"/>
              </a:spcBef>
            </a:pPr>
            <a:endParaRPr sz="650"/>
          </a:p>
          <a:p>
            <a:pPr marL="21590">
              <a:lnSpc>
                <a:spcPct val="100000"/>
              </a:lnSpc>
            </a:pPr>
            <a:r>
              <a:rPr sz="1600" b="1" spc="-185" dirty="0" smtClean="0">
                <a:solidFill>
                  <a:srgbClr val="4D4D4D"/>
                </a:solidFill>
                <a:latin typeface="Courier New"/>
                <a:cs typeface="Courier New"/>
              </a:rPr>
              <a:t>10000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79723" y="1128014"/>
            <a:ext cx="668020" cy="2317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50" b="1" spc="-95" dirty="0" smtClean="0">
                <a:solidFill>
                  <a:srgbClr val="4D4D4D"/>
                </a:solidFill>
                <a:latin typeface="Arial"/>
                <a:cs typeface="Arial"/>
              </a:rPr>
              <a:t>Memory</a:t>
            </a:r>
            <a:endParaRPr sz="14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20971" y="1027684"/>
            <a:ext cx="267970" cy="817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300" spc="140" dirty="0" smtClean="0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endParaRPr sz="5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75835" y="5402071"/>
            <a:ext cx="157480" cy="2559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195" dirty="0" smtClean="0">
                <a:solidFill>
                  <a:srgbClr val="363636"/>
                </a:solidFill>
                <a:latin typeface="Times New Roman"/>
                <a:cs typeface="Times New Roman"/>
              </a:rPr>
              <a:t>....,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27979" y="3907028"/>
            <a:ext cx="1342390" cy="7181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35" dirty="0" smtClean="0">
                <a:solidFill>
                  <a:srgbClr val="4D4D4D"/>
                </a:solidFill>
                <a:latin typeface="Courier New"/>
                <a:cs typeface="Courier New"/>
              </a:rPr>
              <a:t>CS</a:t>
            </a:r>
            <a:r>
              <a:rPr sz="1600" b="1" spc="-585" dirty="0" smtClean="0">
                <a:solidFill>
                  <a:srgbClr val="4D4D4D"/>
                </a:solidFill>
                <a:latin typeface="Courier New"/>
                <a:cs typeface="Courier New"/>
              </a:rPr>
              <a:t> </a:t>
            </a:r>
            <a:r>
              <a:rPr sz="1350" b="1" spc="70" dirty="0" smtClean="0">
                <a:solidFill>
                  <a:srgbClr val="6E6E6E"/>
                </a:solidFill>
                <a:latin typeface="Arial"/>
                <a:cs typeface="Arial"/>
              </a:rPr>
              <a:t>=</a:t>
            </a:r>
            <a:r>
              <a:rPr sz="1350" b="1" spc="15" dirty="0" smtClean="0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sz="1600" b="1" spc="-155" dirty="0" smtClean="0">
                <a:solidFill>
                  <a:srgbClr val="4D4D4D"/>
                </a:solidFill>
                <a:latin typeface="Courier New"/>
                <a:cs typeface="Courier New"/>
              </a:rPr>
              <a:t>1000H</a:t>
            </a:r>
            <a:endParaRPr sz="1600">
              <a:latin typeface="Courier New"/>
              <a:cs typeface="Courier New"/>
            </a:endParaRPr>
          </a:p>
          <a:p>
            <a:pPr marL="21590">
              <a:lnSpc>
                <a:spcPts val="1745"/>
              </a:lnSpc>
            </a:pPr>
            <a:r>
              <a:rPr sz="1500" b="1" spc="-270" dirty="0" smtClean="0">
                <a:solidFill>
                  <a:srgbClr val="4D4D4D"/>
                </a:solidFill>
                <a:latin typeface="Courier New"/>
                <a:cs typeface="Courier New"/>
              </a:rPr>
              <a:t>IP</a:t>
            </a:r>
            <a:r>
              <a:rPr sz="1500" b="1" spc="-505" dirty="0" smtClean="0">
                <a:solidFill>
                  <a:srgbClr val="4D4D4D"/>
                </a:solidFill>
                <a:latin typeface="Courier New"/>
                <a:cs typeface="Courier New"/>
              </a:rPr>
              <a:t> </a:t>
            </a:r>
            <a:r>
              <a:rPr sz="1200" b="1" spc="160" dirty="0" smtClean="0">
                <a:solidFill>
                  <a:srgbClr val="4D4D4D"/>
                </a:solidFill>
                <a:latin typeface="Arial"/>
                <a:cs typeface="Arial"/>
              </a:rPr>
              <a:t>=</a:t>
            </a:r>
            <a:r>
              <a:rPr sz="1200" b="1" spc="-1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500" b="1" spc="-65" dirty="0" smtClean="0">
                <a:solidFill>
                  <a:srgbClr val="4D4D4D"/>
                </a:solidFill>
                <a:latin typeface="Courier New"/>
                <a:cs typeface="Courier New"/>
              </a:rPr>
              <a:t>0002H</a:t>
            </a:r>
            <a:endParaRPr sz="1500">
              <a:latin typeface="Courier New"/>
              <a:cs typeface="Courier New"/>
            </a:endParaRPr>
          </a:p>
          <a:p>
            <a:pPr marL="21590">
              <a:lnSpc>
                <a:spcPts val="1785"/>
              </a:lnSpc>
            </a:pPr>
            <a:r>
              <a:rPr sz="1500" b="1" spc="-20" dirty="0" smtClean="0">
                <a:solidFill>
                  <a:srgbClr val="4D4D4D"/>
                </a:solidFill>
                <a:latin typeface="Courier New"/>
                <a:cs typeface="Courier New"/>
              </a:rPr>
              <a:t>New</a:t>
            </a:r>
            <a:r>
              <a:rPr sz="1500" b="1" spc="-345" dirty="0" smtClean="0">
                <a:solidFill>
                  <a:srgbClr val="4D4D4D"/>
                </a:solidFill>
                <a:latin typeface="Courier New"/>
                <a:cs typeface="Courier New"/>
              </a:rPr>
              <a:t> </a:t>
            </a:r>
            <a:r>
              <a:rPr sz="1500" b="1" spc="-270" dirty="0" smtClean="0">
                <a:solidFill>
                  <a:srgbClr val="4D4D4D"/>
                </a:solidFill>
                <a:latin typeface="Courier New"/>
                <a:cs typeface="Courier New"/>
              </a:rPr>
              <a:t>IP</a:t>
            </a:r>
            <a:r>
              <a:rPr sz="1500" b="1" spc="-540" dirty="0" smtClean="0">
                <a:solidFill>
                  <a:srgbClr val="4D4D4D"/>
                </a:solidFill>
                <a:latin typeface="Courier New"/>
                <a:cs typeface="Courier New"/>
              </a:rPr>
              <a:t> </a:t>
            </a:r>
            <a:r>
              <a:rPr sz="1350" b="1" spc="110" dirty="0" smtClean="0">
                <a:solidFill>
                  <a:srgbClr val="6E6E6E"/>
                </a:solidFill>
                <a:latin typeface="Arial"/>
                <a:cs typeface="Arial"/>
              </a:rPr>
              <a:t>=</a:t>
            </a:r>
            <a:r>
              <a:rPr sz="1350" b="1" spc="15" dirty="0" smtClean="0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sz="1600" b="1" spc="-125" dirty="0" smtClean="0">
                <a:solidFill>
                  <a:srgbClr val="4D4D4D"/>
                </a:solidFill>
                <a:latin typeface="Courier New"/>
                <a:cs typeface="Courier New"/>
              </a:rPr>
              <a:t>0005H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5124" y="6299200"/>
            <a:ext cx="398716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5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24460" y="6240526"/>
            <a:ext cx="3694429" cy="592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9950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9950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D4D4D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46836" y="6427215"/>
            <a:ext cx="3690620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63636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6836" y="6695185"/>
            <a:ext cx="70231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003804" y="1513332"/>
          <a:ext cx="1453896" cy="4155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486"/>
                <a:gridCol w="813815"/>
                <a:gridCol w="146304"/>
              </a:tblGrid>
              <a:tr h="1051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363636"/>
                          </a:solidFill>
                          <a:latin typeface="Arial"/>
                          <a:cs typeface="Arial"/>
                        </a:rPr>
                        <a:t>r---""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27432">
                      <a:solidFill>
                        <a:srgbClr val="54545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2860">
                      <a:solidFill>
                        <a:srgbClr val="545454"/>
                      </a:solidFill>
                      <a:prstDash val="solid"/>
                    </a:lnR>
                    <a:lnB w="9144">
                      <a:solidFill>
                        <a:srgbClr val="4F4F4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00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27432">
                      <a:solidFill>
                        <a:srgbClr val="54545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2860">
                      <a:solidFill>
                        <a:srgbClr val="545454"/>
                      </a:solidFill>
                      <a:prstDash val="solid"/>
                    </a:lnR>
                    <a:lnT w="9144">
                      <a:solidFill>
                        <a:srgbClr val="4F4F4F"/>
                      </a:solidFill>
                      <a:prstDash val="solid"/>
                    </a:lnT>
                    <a:lnB w="27432">
                      <a:solidFill>
                        <a:srgbClr val="54545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6898"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7432">
                      <a:solidFill>
                        <a:srgbClr val="545454"/>
                      </a:solidFill>
                      <a:prstDash val="solid"/>
                    </a:lnT>
                    <a:lnB w="22860">
                      <a:solidFill>
                        <a:srgbClr val="48484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5468"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2860">
                      <a:solidFill>
                        <a:srgbClr val="484848"/>
                      </a:solidFill>
                      <a:prstDash val="solid"/>
                    </a:lnT>
                    <a:lnB w="22860">
                      <a:solidFill>
                        <a:srgbClr val="4F4F4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0039"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2860">
                      <a:solidFill>
                        <a:srgbClr val="4F4F4F"/>
                      </a:solidFill>
                      <a:prstDash val="solid"/>
                    </a:lnT>
                    <a:lnB w="22860">
                      <a:solidFill>
                        <a:srgbClr val="44444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4612"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2860">
                      <a:solidFill>
                        <a:srgbClr val="444444"/>
                      </a:solidFill>
                      <a:prstDash val="solid"/>
                    </a:lnT>
                    <a:lnB w="22860">
                      <a:solidFill>
                        <a:srgbClr val="4F4F4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2325">
                <a:tc gridSpan="3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2860">
                      <a:solidFill>
                        <a:srgbClr val="4F4F4F"/>
                      </a:solidFill>
                      <a:prstDash val="solid"/>
                    </a:lnT>
                    <a:lnB w="27432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5467">
                <a:tc gridSpan="3"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1450" b="1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(Jump</a:t>
                      </a:r>
                      <a:r>
                        <a:rPr sz="1450" b="1" spc="15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0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450" b="1" spc="60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0" dirty="0" smtClean="0">
                          <a:solidFill>
                            <a:srgbClr val="363636"/>
                          </a:solidFill>
                          <a:latin typeface="Arial"/>
                          <a:cs typeface="Arial"/>
                        </a:rPr>
                        <a:t>here)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7432">
                      <a:solidFill>
                        <a:srgbClr val="575757"/>
                      </a:solidFill>
                      <a:prstDash val="solid"/>
                    </a:lnT>
                    <a:lnB w="27432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0039">
                <a:tc gridSpan="3">
                  <a:txBody>
                    <a:bodyPr/>
                    <a:lstStyle/>
                    <a:p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7432">
                      <a:solidFill>
                        <a:srgbClr val="575757"/>
                      </a:solidFill>
                      <a:prstDash val="solid"/>
                    </a:lnT>
                    <a:lnB w="27432">
                      <a:solidFill>
                        <a:srgbClr val="60606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2325">
                <a:tc gridSpan="3">
                  <a:txBody>
                    <a:bodyPr/>
                    <a:lstStyle/>
                    <a:p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7432">
                      <a:solidFill>
                        <a:srgbClr val="606060"/>
                      </a:solidFill>
                      <a:prstDash val="solid"/>
                    </a:lnT>
                    <a:lnB w="22860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7754">
                <a:tc gridSpan="3">
                  <a:txBody>
                    <a:bodyPr/>
                    <a:lstStyle/>
                    <a:p>
                      <a:pPr marR="8890" algn="ctr">
                        <a:lnSpc>
                          <a:spcPct val="100000"/>
                        </a:lnSpc>
                      </a:pPr>
                      <a:r>
                        <a:rPr sz="1600" b="1" dirty="0" smtClean="0">
                          <a:solidFill>
                            <a:srgbClr val="4D4D4D"/>
                          </a:solidFill>
                          <a:latin typeface="Courier New"/>
                          <a:cs typeface="Courier New"/>
                        </a:rPr>
                        <a:t>00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2860">
                      <a:solidFill>
                        <a:srgbClr val="575757"/>
                      </a:solidFill>
                      <a:prstDash val="solid"/>
                    </a:lnT>
                    <a:lnB w="27432">
                      <a:solidFill>
                        <a:srgbClr val="60606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4612">
                <a:tc gridSpan="3"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</a:pPr>
                      <a:r>
                        <a:rPr sz="1500" b="1" dirty="0" smtClean="0">
                          <a:solidFill>
                            <a:srgbClr val="4D4D4D"/>
                          </a:solidFill>
                          <a:latin typeface="Courier New"/>
                          <a:cs typeface="Courier New"/>
                        </a:rPr>
                        <a:t>02</a:t>
                      </a:r>
                      <a:endParaRPr sz="1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7432">
                      <a:solidFill>
                        <a:srgbClr val="606060"/>
                      </a:solidFill>
                      <a:prstDash val="solid"/>
                    </a:lnT>
                    <a:lnB w="27432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2325">
                <a:tc gridSpan="3">
                  <a:txBody>
                    <a:bodyPr/>
                    <a:lstStyle/>
                    <a:p>
                      <a:pPr marR="12700" algn="ctr">
                        <a:lnSpc>
                          <a:spcPct val="100000"/>
                        </a:lnSpc>
                      </a:pPr>
                      <a:r>
                        <a:rPr sz="1350" b="1" dirty="0" smtClean="0">
                          <a:solidFill>
                            <a:srgbClr val="363636"/>
                          </a:solidFill>
                          <a:latin typeface="Arial"/>
                          <a:cs typeface="Arial"/>
                        </a:rPr>
                        <a:t>JMP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545454"/>
                      </a:solidFill>
                      <a:prstDash val="solid"/>
                    </a:lnR>
                    <a:lnT w="27432">
                      <a:solidFill>
                        <a:srgbClr val="5B5B5B"/>
                      </a:solidFill>
                      <a:prstDash val="solid"/>
                    </a:lnT>
                    <a:lnB w="22860">
                      <a:solidFill>
                        <a:srgbClr val="4B4B4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7451">
                <a:tc gridSpan="2">
                  <a:txBody>
                    <a:bodyPr/>
                    <a:lstStyle/>
                    <a:p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T w="22860">
                      <a:solidFill>
                        <a:srgbClr val="4B4B4B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2860">
                      <a:solidFill>
                        <a:srgbClr val="4B4B4B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604885" cy="4594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so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is also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ive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37592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oca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 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rs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al for 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l-p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So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tware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writ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nywh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mory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ut 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fica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ive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10" dirty="0" smtClean="0">
                <a:latin typeface="Arial"/>
                <a:cs typeface="Arial"/>
              </a:rPr>
              <a:t>Far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25" dirty="0" smtClean="0">
                <a:latin typeface="Arial"/>
                <a:cs typeface="Arial"/>
              </a:rPr>
              <a:t>Ju</a:t>
            </a:r>
            <a:r>
              <a:rPr sz="4200" b="1" spc="-204" dirty="0" smtClean="0">
                <a:latin typeface="Arial"/>
                <a:cs typeface="Arial"/>
              </a:rPr>
              <a:t>m</a:t>
            </a:r>
            <a:r>
              <a:rPr sz="4200" b="1" spc="-130" dirty="0" smtClean="0">
                <a:latin typeface="Arial"/>
                <a:cs typeface="Arial"/>
              </a:rPr>
              <a:t>p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722995" cy="4730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Obta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-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fset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ccomp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ish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72390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3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5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0" dirty="0" smtClean="0">
                <a:latin typeface="Arial"/>
                <a:cs typeface="Arial"/>
              </a:rPr>
              <a:t>f</a:t>
            </a:r>
            <a:r>
              <a:rPr sz="2800" spc="-10" dirty="0" smtClean="0">
                <a:latin typeface="Arial"/>
                <a:cs typeface="Arial"/>
              </a:rPr>
              <a:t>fs</a:t>
            </a:r>
            <a:r>
              <a:rPr sz="2800" spc="-15" dirty="0" smtClean="0">
                <a:latin typeface="Arial"/>
                <a:cs typeface="Arial"/>
              </a:rPr>
              <a:t>et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 </a:t>
            </a:r>
            <a:r>
              <a:rPr sz="2800" spc="-20" dirty="0" smtClean="0">
                <a:latin typeface="Arial"/>
                <a:cs typeface="Arial"/>
              </a:rPr>
              <a:t>4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5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contain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new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gme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ddress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4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marR="1270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5" dirty="0" smtClean="0">
                <a:latin typeface="Arial"/>
                <a:cs typeface="Arial"/>
              </a:rPr>
              <a:t>de,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ces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es 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ip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ba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dd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jump</a:t>
            </a:r>
            <a:r>
              <a:rPr sz="2800" spc="-15" dirty="0" smtClean="0">
                <a:latin typeface="Arial"/>
                <a:cs typeface="Arial"/>
              </a:rPr>
              <a:t> se</a:t>
            </a:r>
            <a:r>
              <a:rPr sz="2800" spc="-20" dirty="0" smtClean="0">
                <a:latin typeface="Arial"/>
                <a:cs typeface="Arial"/>
              </a:rPr>
              <a:t>gm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0" dirty="0" smtClean="0">
                <a:latin typeface="Arial"/>
                <a:cs typeface="Arial"/>
              </a:rPr>
              <a:t>f</a:t>
            </a:r>
            <a:r>
              <a:rPr sz="2800" spc="-10" dirty="0" smtClean="0">
                <a:latin typeface="Arial"/>
                <a:cs typeface="Arial"/>
              </a:rPr>
              <a:t>fs</a:t>
            </a:r>
            <a:r>
              <a:rPr sz="2800" spc="-15" dirty="0" smtClean="0">
                <a:latin typeface="Arial"/>
                <a:cs typeface="Arial"/>
              </a:rPr>
              <a:t>et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s,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ts,</a:t>
            </a:r>
            <a:r>
              <a:rPr sz="2800" spc="-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10" dirty="0" smtClean="0">
                <a:latin typeface="Arial"/>
                <a:cs typeface="Arial"/>
              </a:rPr>
              <a:t>ai</a:t>
            </a:r>
            <a:r>
              <a:rPr sz="2800" spc="-15" dirty="0" smtClean="0">
                <a:latin typeface="Arial"/>
                <a:cs typeface="Arial"/>
              </a:rPr>
              <a:t>ns the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fse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 ad</a:t>
            </a:r>
            <a:r>
              <a:rPr sz="2800" spc="-15" dirty="0" smtClean="0">
                <a:latin typeface="Arial"/>
                <a:cs typeface="Arial"/>
              </a:rPr>
              <a:t>dre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within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new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gme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50208" y="1627632"/>
            <a:ext cx="841248" cy="100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10328" y="2743200"/>
            <a:ext cx="1623059" cy="2926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8032" y="3044951"/>
            <a:ext cx="1705356" cy="23408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02152" y="3332988"/>
            <a:ext cx="1266444" cy="0"/>
          </a:xfrm>
          <a:custGeom>
            <a:avLst/>
            <a:gdLst/>
            <a:ahLst/>
            <a:cxnLst/>
            <a:rect l="l" t="t" r="r" b="b"/>
            <a:pathLst>
              <a:path w="1266444">
                <a:moveTo>
                  <a:pt x="0" y="0"/>
                </a:moveTo>
                <a:lnTo>
                  <a:pt x="1266444" y="0"/>
                </a:lnTo>
              </a:path>
            </a:pathLst>
          </a:custGeom>
          <a:ln w="22860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14700" y="3451859"/>
            <a:ext cx="406908" cy="0"/>
          </a:xfrm>
          <a:custGeom>
            <a:avLst/>
            <a:gdLst/>
            <a:ahLst/>
            <a:cxnLst/>
            <a:rect l="l" t="t" r="r" b="b"/>
            <a:pathLst>
              <a:path w="406908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5B5B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34740" y="3458717"/>
            <a:ext cx="781812" cy="0"/>
          </a:xfrm>
          <a:custGeom>
            <a:avLst/>
            <a:gdLst/>
            <a:ahLst/>
            <a:cxnLst/>
            <a:rect l="l" t="t" r="r" b="b"/>
            <a:pathLst>
              <a:path w="781812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22860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47388" y="3445002"/>
            <a:ext cx="237744" cy="0"/>
          </a:xfrm>
          <a:custGeom>
            <a:avLst/>
            <a:gdLst/>
            <a:ahLst/>
            <a:cxnLst/>
            <a:rect l="l" t="t" r="r" b="b"/>
            <a:pathLst>
              <a:path w="237744">
                <a:moveTo>
                  <a:pt x="0" y="0"/>
                </a:moveTo>
                <a:lnTo>
                  <a:pt x="237744" y="0"/>
                </a:lnTo>
              </a:path>
            </a:pathLst>
          </a:custGeom>
          <a:ln w="18288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10128" y="3563873"/>
            <a:ext cx="1458468" cy="0"/>
          </a:xfrm>
          <a:custGeom>
            <a:avLst/>
            <a:gdLst/>
            <a:ahLst/>
            <a:cxnLst/>
            <a:rect l="l" t="t" r="r" b="b"/>
            <a:pathLst>
              <a:path w="1458468">
                <a:moveTo>
                  <a:pt x="0" y="0"/>
                </a:moveTo>
                <a:lnTo>
                  <a:pt x="1458468" y="0"/>
                </a:lnTo>
              </a:path>
            </a:pathLst>
          </a:custGeom>
          <a:ln w="22860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30702" y="3456432"/>
            <a:ext cx="0" cy="2253995"/>
          </a:xfrm>
          <a:custGeom>
            <a:avLst/>
            <a:gdLst/>
            <a:ahLst/>
            <a:cxnLst/>
            <a:rect l="l" t="t" r="r" b="b"/>
            <a:pathLst>
              <a:path h="2253995">
                <a:moveTo>
                  <a:pt x="0" y="2253995"/>
                </a:moveTo>
                <a:lnTo>
                  <a:pt x="0" y="0"/>
                </a:lnTo>
              </a:path>
            </a:pathLst>
          </a:custGeom>
          <a:ln w="22860">
            <a:solidFill>
              <a:srgbClr val="44444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14700" y="3888485"/>
            <a:ext cx="1453896" cy="0"/>
          </a:xfrm>
          <a:custGeom>
            <a:avLst/>
            <a:gdLst/>
            <a:ahLst/>
            <a:cxnLst/>
            <a:rect l="l" t="t" r="r" b="b"/>
            <a:pathLst>
              <a:path w="1453896">
                <a:moveTo>
                  <a:pt x="0" y="0"/>
                </a:moveTo>
                <a:lnTo>
                  <a:pt x="1453896" y="0"/>
                </a:lnTo>
              </a:path>
            </a:pathLst>
          </a:custGeom>
          <a:ln w="22860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10128" y="4210811"/>
            <a:ext cx="1458468" cy="0"/>
          </a:xfrm>
          <a:custGeom>
            <a:avLst/>
            <a:gdLst/>
            <a:ahLst/>
            <a:cxnLst/>
            <a:rect l="l" t="t" r="r" b="b"/>
            <a:pathLst>
              <a:path w="1458468">
                <a:moveTo>
                  <a:pt x="0" y="0"/>
                </a:moveTo>
                <a:lnTo>
                  <a:pt x="1458468" y="0"/>
                </a:lnTo>
              </a:path>
            </a:pathLst>
          </a:custGeom>
          <a:ln w="27432">
            <a:solidFill>
              <a:srgbClr val="5454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14700" y="4533138"/>
            <a:ext cx="1453896" cy="0"/>
          </a:xfrm>
          <a:custGeom>
            <a:avLst/>
            <a:gdLst/>
            <a:ahLst/>
            <a:cxnLst/>
            <a:rect l="l" t="t" r="r" b="b"/>
            <a:pathLst>
              <a:path w="1453896">
                <a:moveTo>
                  <a:pt x="0" y="0"/>
                </a:moveTo>
                <a:lnTo>
                  <a:pt x="1453896" y="0"/>
                </a:lnTo>
              </a:path>
            </a:pathLst>
          </a:custGeom>
          <a:ln w="22860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14700" y="4857750"/>
            <a:ext cx="1453896" cy="0"/>
          </a:xfrm>
          <a:custGeom>
            <a:avLst/>
            <a:gdLst/>
            <a:ahLst/>
            <a:cxnLst/>
            <a:rect l="l" t="t" r="r" b="b"/>
            <a:pathLst>
              <a:path w="1453896">
                <a:moveTo>
                  <a:pt x="0" y="0"/>
                </a:moveTo>
                <a:lnTo>
                  <a:pt x="1453896" y="0"/>
                </a:lnTo>
              </a:path>
            </a:pathLst>
          </a:custGeom>
          <a:ln w="22860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14700" y="5182361"/>
            <a:ext cx="1453896" cy="0"/>
          </a:xfrm>
          <a:custGeom>
            <a:avLst/>
            <a:gdLst/>
            <a:ahLst/>
            <a:cxnLst/>
            <a:rect l="l" t="t" r="r" b="b"/>
            <a:pathLst>
              <a:path w="1453896">
                <a:moveTo>
                  <a:pt x="0" y="0"/>
                </a:moveTo>
                <a:lnTo>
                  <a:pt x="1453896" y="0"/>
                </a:lnTo>
              </a:path>
            </a:pathLst>
          </a:custGeom>
          <a:ln w="22860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10128" y="5506973"/>
            <a:ext cx="1458468" cy="0"/>
          </a:xfrm>
          <a:custGeom>
            <a:avLst/>
            <a:gdLst/>
            <a:ahLst/>
            <a:cxnLst/>
            <a:rect l="l" t="t" r="r" b="b"/>
            <a:pathLst>
              <a:path w="1458468">
                <a:moveTo>
                  <a:pt x="0" y="0"/>
                </a:moveTo>
                <a:lnTo>
                  <a:pt x="1458468" y="0"/>
                </a:lnTo>
              </a:path>
            </a:pathLst>
          </a:custGeom>
          <a:ln w="22860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24428" y="5710428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7432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21608" y="5724144"/>
            <a:ext cx="544067" cy="0"/>
          </a:xfrm>
          <a:custGeom>
            <a:avLst/>
            <a:gdLst/>
            <a:ahLst/>
            <a:cxnLst/>
            <a:rect l="l" t="t" r="r" b="b"/>
            <a:pathLst>
              <a:path w="544067">
                <a:moveTo>
                  <a:pt x="0" y="0"/>
                </a:moveTo>
                <a:lnTo>
                  <a:pt x="544067" y="0"/>
                </a:lnTo>
              </a:path>
            </a:pathLst>
          </a:custGeom>
          <a:ln w="9144">
            <a:solidFill>
              <a:srgbClr val="605B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61103" y="5724144"/>
            <a:ext cx="498348" cy="0"/>
          </a:xfrm>
          <a:custGeom>
            <a:avLst/>
            <a:gdLst/>
            <a:ahLst/>
            <a:cxnLst/>
            <a:rect l="l" t="t" r="r" b="b"/>
            <a:pathLst>
              <a:path w="498348">
                <a:moveTo>
                  <a:pt x="0" y="0"/>
                </a:moveTo>
                <a:lnTo>
                  <a:pt x="498348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52594" y="3346703"/>
            <a:ext cx="0" cy="2276856"/>
          </a:xfrm>
          <a:custGeom>
            <a:avLst/>
            <a:gdLst/>
            <a:ahLst/>
            <a:cxnLst/>
            <a:rect l="l" t="t" r="r" b="b"/>
            <a:pathLst>
              <a:path h="2276856">
                <a:moveTo>
                  <a:pt x="0" y="2276856"/>
                </a:moveTo>
                <a:lnTo>
                  <a:pt x="0" y="0"/>
                </a:lnTo>
              </a:path>
            </a:pathLst>
          </a:custGeom>
          <a:ln w="22860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70763" y="126631"/>
            <a:ext cx="8166100" cy="1233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2899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6-4 </a:t>
            </a:r>
            <a:r>
              <a:rPr sz="1750" b="1" spc="-1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40" dirty="0" smtClean="0">
                <a:solidFill>
                  <a:srgbClr val="010101"/>
                </a:solidFill>
                <a:latin typeface="Arial"/>
                <a:cs typeface="Arial"/>
              </a:rPr>
              <a:t>far</a:t>
            </a:r>
            <a:r>
              <a:rPr sz="1750" b="1" spc="-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jump </a:t>
            </a:r>
            <a:r>
              <a:rPr sz="1750" b="1" spc="-1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instruction</a:t>
            </a:r>
            <a:r>
              <a:rPr sz="1750" b="1" spc="11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replaces</a:t>
            </a:r>
            <a:r>
              <a:rPr sz="1750" b="1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contents</a:t>
            </a:r>
            <a:r>
              <a:rPr sz="1750" b="1" spc="1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both</a:t>
            </a:r>
            <a:r>
              <a:rPr sz="1750" b="1" spc="10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40" dirty="0" smtClean="0">
                <a:solidFill>
                  <a:srgbClr val="010101"/>
                </a:solidFill>
                <a:latin typeface="Arial"/>
                <a:cs typeface="Arial"/>
              </a:rPr>
              <a:t>CS</a:t>
            </a:r>
            <a:r>
              <a:rPr sz="1750" b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1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0" dirty="0" smtClean="0">
                <a:solidFill>
                  <a:srgbClr val="010101"/>
                </a:solidFill>
                <a:latin typeface="Arial"/>
                <a:cs typeface="Arial"/>
              </a:rPr>
              <a:t>IP</a:t>
            </a:r>
            <a:r>
              <a:rPr sz="1750" b="1" spc="-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1750" b="1" spc="1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20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1750" b="1" spc="-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bytes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following </a:t>
            </a:r>
            <a:r>
              <a:rPr sz="1750" b="1" spc="-2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opcode.</a:t>
            </a:r>
            <a:endParaRPr sz="17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R="639445" algn="ctr">
              <a:lnSpc>
                <a:spcPct val="100000"/>
              </a:lnSpc>
            </a:pPr>
            <a:r>
              <a:rPr sz="1450" b="1" spc="-95" dirty="0" smtClean="0">
                <a:solidFill>
                  <a:srgbClr val="4D4D4D"/>
                </a:solidFill>
                <a:latin typeface="Arial"/>
                <a:cs typeface="Arial"/>
              </a:rPr>
              <a:t>Memory</a:t>
            </a:r>
            <a:endParaRPr sz="14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20772" y="1908787"/>
            <a:ext cx="546100" cy="1291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48900"/>
              </a:lnSpc>
            </a:pPr>
            <a:r>
              <a:rPr sz="1350" b="1" spc="20" dirty="0" smtClean="0">
                <a:solidFill>
                  <a:srgbClr val="4D4D4D"/>
                </a:solidFill>
                <a:latin typeface="Arial"/>
                <a:cs typeface="Arial"/>
              </a:rPr>
              <a:t>A3129</a:t>
            </a:r>
            <a:r>
              <a:rPr sz="1350" b="1" spc="1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600" b="1" spc="-145" dirty="0" smtClean="0">
                <a:solidFill>
                  <a:srgbClr val="383838"/>
                </a:solidFill>
                <a:latin typeface="Courier New"/>
                <a:cs typeface="Courier New"/>
              </a:rPr>
              <a:t>A3128 </a:t>
            </a:r>
            <a:r>
              <a:rPr sz="1350" b="1" spc="20" dirty="0" smtClean="0">
                <a:solidFill>
                  <a:srgbClr val="4D4D4D"/>
                </a:solidFill>
                <a:latin typeface="Arial"/>
                <a:cs typeface="Arial"/>
              </a:rPr>
              <a:t>A3127</a:t>
            </a:r>
            <a:r>
              <a:rPr sz="1350" b="1" spc="1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350" b="1" spc="15" dirty="0" smtClean="0">
                <a:solidFill>
                  <a:srgbClr val="4D4D4D"/>
                </a:solidFill>
                <a:latin typeface="Arial"/>
                <a:cs typeface="Arial"/>
              </a:rPr>
              <a:t>A3126</a:t>
            </a:r>
            <a:endParaRPr sz="13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57348" y="3916171"/>
            <a:ext cx="537845" cy="1546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55" dirty="0" smtClean="0">
                <a:solidFill>
                  <a:srgbClr val="4D4D4D"/>
                </a:solidFill>
                <a:latin typeface="Courier New"/>
                <a:cs typeface="Courier New"/>
              </a:rPr>
              <a:t>10004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17145">
              <a:lnSpc>
                <a:spcPct val="100000"/>
              </a:lnSpc>
            </a:pPr>
            <a:r>
              <a:rPr sz="1600" b="1" spc="-165" dirty="0" smtClean="0">
                <a:solidFill>
                  <a:srgbClr val="4D4D4D"/>
                </a:solidFill>
                <a:latin typeface="Courier New"/>
                <a:cs typeface="Courier New"/>
              </a:rPr>
              <a:t>10003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800"/>
              </a:lnSpc>
              <a:spcBef>
                <a:spcPts val="7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sz="1500" b="1" spc="-110" dirty="0" smtClean="0">
                <a:solidFill>
                  <a:srgbClr val="383838"/>
                </a:solidFill>
                <a:latin typeface="Courier New"/>
                <a:cs typeface="Courier New"/>
              </a:rPr>
              <a:t>10002</a:t>
            </a:r>
            <a:endParaRPr sz="150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19"/>
              </a:spcBef>
            </a:pPr>
            <a:endParaRPr sz="600"/>
          </a:p>
          <a:p>
            <a:pPr marL="17145">
              <a:lnSpc>
                <a:spcPct val="100000"/>
              </a:lnSpc>
            </a:pPr>
            <a:r>
              <a:rPr sz="1600" b="1" spc="-235" dirty="0" smtClean="0">
                <a:solidFill>
                  <a:srgbClr val="4D4D4D"/>
                </a:solidFill>
                <a:latin typeface="Courier New"/>
                <a:cs typeface="Courier New"/>
              </a:rPr>
              <a:t>10001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550"/>
              </a:lnSpc>
              <a:spcBef>
                <a:spcPts val="42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sz="1500" b="1" spc="-110" dirty="0" smtClean="0">
                <a:solidFill>
                  <a:srgbClr val="383838"/>
                </a:solidFill>
                <a:latin typeface="Courier New"/>
                <a:cs typeface="Courier New"/>
              </a:rPr>
              <a:t>10000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40528" y="4513071"/>
            <a:ext cx="71374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40" dirty="0" smtClean="0">
                <a:solidFill>
                  <a:srgbClr val="4D4D4D"/>
                </a:solidFill>
                <a:latin typeface="Arial"/>
                <a:cs typeface="Arial"/>
              </a:rPr>
              <a:t>Far</a:t>
            </a:r>
            <a:r>
              <a:rPr sz="1400" b="1" spc="-10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400" b="1" spc="-85" dirty="0" smtClean="0">
                <a:solidFill>
                  <a:srgbClr val="4D4D4D"/>
                </a:solidFill>
                <a:latin typeface="Arial"/>
                <a:cs typeface="Arial"/>
              </a:rPr>
              <a:t>jump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24460" y="6103365"/>
            <a:ext cx="4412615" cy="729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27363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27363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20288" y="3155441"/>
            <a:ext cx="260350" cy="263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50" spc="-150" dirty="0" smtClean="0">
                <a:solidFill>
                  <a:srgbClr val="383838"/>
                </a:solidFill>
                <a:latin typeface="Times New Roman"/>
                <a:cs typeface="Times New Roman"/>
              </a:rPr>
              <a:t>......,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67859" y="3120135"/>
            <a:ext cx="284480" cy="316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i="1" u="sng" dirty="0" smtClean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2000" i="1" u="sng" spc="20" dirty="0" smtClean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2000" i="1" spc="-245" dirty="0" smtClean="0">
                <a:solidFill>
                  <a:srgbClr val="383838"/>
                </a:solidFill>
                <a:latin typeface="Times New Roman"/>
                <a:cs typeface="Times New Roman"/>
              </a:rPr>
              <a:t>..,.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10076" y="3914394"/>
            <a:ext cx="244475" cy="2781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50" b="1" spc="-130" dirty="0" smtClean="0">
                <a:solidFill>
                  <a:srgbClr val="383838"/>
                </a:solidFill>
                <a:latin typeface="Courier New"/>
                <a:cs typeface="Courier New"/>
              </a:rPr>
              <a:t>A3</a:t>
            </a:r>
            <a:endParaRPr sz="1650">
              <a:latin typeface="Courier New"/>
              <a:cs typeface="Courier New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19220" y="4248911"/>
            <a:ext cx="242570" cy="25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b="1" spc="-45" dirty="0" smtClean="0">
                <a:solidFill>
                  <a:srgbClr val="4D4D4D"/>
                </a:solidFill>
                <a:latin typeface="Courier New"/>
                <a:cs typeface="Courier New"/>
              </a:rPr>
              <a:t>00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919220" y="4582667"/>
            <a:ext cx="215265" cy="25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b="1" spc="-155" dirty="0" smtClean="0">
                <a:solidFill>
                  <a:srgbClr val="4D4D4D"/>
                </a:solidFill>
                <a:latin typeface="Courier New"/>
                <a:cs typeface="Courier New"/>
              </a:rPr>
              <a:t>01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19220" y="4907279"/>
            <a:ext cx="240665" cy="25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b="1" spc="-55" dirty="0" smtClean="0">
                <a:solidFill>
                  <a:srgbClr val="4D4D4D"/>
                </a:solidFill>
                <a:latin typeface="Courier New"/>
                <a:cs typeface="Courier New"/>
              </a:rPr>
              <a:t>27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36923" y="5238241"/>
            <a:ext cx="385445" cy="2317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50" b="1" spc="-60" dirty="0" smtClean="0">
                <a:solidFill>
                  <a:srgbClr val="4D4D4D"/>
                </a:solidFill>
                <a:latin typeface="Arial"/>
                <a:cs typeface="Arial"/>
              </a:rPr>
              <a:t>JMP</a:t>
            </a:r>
            <a:endParaRPr sz="14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07840" y="5188711"/>
            <a:ext cx="448309" cy="753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900" spc="30" dirty="0" smtClean="0">
                <a:solidFill>
                  <a:srgbClr val="383838"/>
                </a:solidFill>
                <a:latin typeface="Arial"/>
                <a:cs typeface="Arial"/>
              </a:rPr>
              <a:t>--</a:t>
            </a:r>
            <a:endParaRPr sz="4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65124" y="6299200"/>
            <a:ext cx="398716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5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3314700" y="1725929"/>
          <a:ext cx="1465326" cy="1641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5206"/>
                <a:gridCol w="925830"/>
              </a:tblGrid>
              <a:tr h="217170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T w="22860">
                      <a:solidFill>
                        <a:srgbClr val="4B4B4B"/>
                      </a:solidFill>
                      <a:prstDash val="solid"/>
                    </a:lnT>
                    <a:lnB w="22860">
                      <a:solidFill>
                        <a:srgbClr val="4B4B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2860">
                      <a:solidFill>
                        <a:srgbClr val="4B4B4B"/>
                      </a:solidFill>
                      <a:prstDash val="solid"/>
                    </a:lnR>
                    <a:lnB w="22860">
                      <a:solidFill>
                        <a:srgbClr val="4B4B4B"/>
                      </a:solidFill>
                      <a:prstDash val="solid"/>
                    </a:lnB>
                  </a:tcPr>
                </a:tc>
              </a:tr>
              <a:tr h="324612">
                <a:tc gridSpan="2"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4B4B4B"/>
                      </a:solidFill>
                      <a:prstDash val="solid"/>
                    </a:lnR>
                    <a:lnT w="22860">
                      <a:solidFill>
                        <a:srgbClr val="4B4B4B"/>
                      </a:solidFill>
                      <a:prstDash val="solid"/>
                    </a:lnT>
                    <a:lnB w="22860">
                      <a:solidFill>
                        <a:srgbClr val="48484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0039">
                <a:tc gridSpan="2"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4B4B4B"/>
                      </a:solidFill>
                      <a:prstDash val="solid"/>
                    </a:lnR>
                    <a:lnT w="22860">
                      <a:solidFill>
                        <a:srgbClr val="484848"/>
                      </a:solidFill>
                      <a:prstDash val="solid"/>
                    </a:lnT>
                    <a:lnB w="22860">
                      <a:solidFill>
                        <a:srgbClr val="44444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5468">
                <a:tc gridSpan="2"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450" b="1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(Jump</a:t>
                      </a:r>
                      <a:r>
                        <a:rPr sz="1450" b="1" spc="15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0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450" b="1" spc="25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0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here)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4B4B4B"/>
                      </a:solidFill>
                      <a:prstDash val="solid"/>
                    </a:lnR>
                    <a:lnT w="22860">
                      <a:solidFill>
                        <a:srgbClr val="444444"/>
                      </a:solidFill>
                      <a:prstDash val="solid"/>
                    </a:lnT>
                    <a:lnB w="22860">
                      <a:solidFill>
                        <a:srgbClr val="44444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4611">
                <a:tc gridSpan="2">
                  <a:txBody>
                    <a:bodyPr/>
                    <a:lstStyle/>
                    <a:p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R w="22860">
                      <a:solidFill>
                        <a:srgbClr val="4B4B4B"/>
                      </a:solidFill>
                      <a:prstDash val="solid"/>
                    </a:lnR>
                    <a:lnT w="22860">
                      <a:solidFill>
                        <a:srgbClr val="444444"/>
                      </a:solidFill>
                      <a:prstDash val="solid"/>
                    </a:lnT>
                    <a:lnB w="22860">
                      <a:solidFill>
                        <a:srgbClr val="44444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6586">
                <a:tc gridSpan="2">
                  <a:txBody>
                    <a:bodyPr/>
                    <a:lstStyle/>
                    <a:p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444444"/>
                      </a:solidFill>
                      <a:prstDash val="solid"/>
                    </a:lnL>
                    <a:lnT w="22860">
                      <a:solidFill>
                        <a:srgbClr val="444444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26452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with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19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PTR dir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ctive.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697865" indent="-287020">
              <a:lnSpc>
                <a:spcPct val="100099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not</a:t>
            </a:r>
            <a:r>
              <a:rPr sz="2800" spc="-1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way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bta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jump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fi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 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b="1" spc="-10" dirty="0" smtClean="0">
                <a:latin typeface="Arial"/>
                <a:cs typeface="Arial"/>
              </a:rPr>
              <a:t>fa</a:t>
            </a:r>
            <a:r>
              <a:rPr sz="2800" b="1" spc="-15" dirty="0" smtClean="0">
                <a:latin typeface="Arial"/>
                <a:cs typeface="Arial"/>
              </a:rPr>
              <a:t>r</a:t>
            </a:r>
            <a:r>
              <a:rPr sz="2800" b="1" spc="-5" dirty="0" smtClean="0">
                <a:latin typeface="Arial"/>
                <a:cs typeface="Arial"/>
              </a:rPr>
              <a:t> </a:t>
            </a:r>
            <a:r>
              <a:rPr sz="2800" b="1" spc="-10" dirty="0" smtClean="0">
                <a:latin typeface="Arial"/>
                <a:cs typeface="Arial"/>
              </a:rPr>
              <a:t>la</a:t>
            </a:r>
            <a:r>
              <a:rPr sz="2800" b="1" spc="-15" dirty="0" smtClean="0">
                <a:latin typeface="Arial"/>
                <a:cs typeface="Arial"/>
              </a:rPr>
              <a:t>bel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l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bel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far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nly 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gme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-15" dirty="0" smtClean="0">
                <a:latin typeface="Arial"/>
                <a:cs typeface="Arial"/>
              </a:rPr>
              <a:t>ure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JMP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ref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ar 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el.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4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431800" indent="-287020">
              <a:lnSpc>
                <a:spcPct val="100099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UP</a:t>
            </a:r>
            <a:r>
              <a:rPr sz="2800" spc="-4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fi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far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EX</a:t>
            </a:r>
            <a:r>
              <a:rPr sz="2800" spc="-35" dirty="0" smtClean="0">
                <a:latin typeface="Arial"/>
                <a:cs typeface="Arial"/>
              </a:rPr>
              <a:t>T</a:t>
            </a:r>
            <a:r>
              <a:rPr sz="2800" spc="-25" dirty="0" smtClean="0">
                <a:latin typeface="Arial"/>
                <a:cs typeface="Arial"/>
              </a:rPr>
              <a:t>RN</a:t>
            </a:r>
            <a:r>
              <a:rPr sz="2800" spc="-15" dirty="0" smtClean="0">
                <a:latin typeface="Arial"/>
                <a:cs typeface="Arial"/>
              </a:rPr>
              <a:t> UP:</a:t>
            </a:r>
            <a:r>
              <a:rPr sz="2800" spc="-185" dirty="0" smtClean="0">
                <a:latin typeface="Arial"/>
                <a:cs typeface="Arial"/>
              </a:rPr>
              <a:t>F</a:t>
            </a:r>
            <a:r>
              <a:rPr sz="2800" spc="-20" dirty="0" smtClean="0">
                <a:latin typeface="Arial"/>
                <a:cs typeface="Arial"/>
              </a:rPr>
              <a:t>AR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iv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b="1" dirty="0" smtClean="0">
                <a:latin typeface="Arial"/>
                <a:cs typeface="Arial"/>
              </a:rPr>
              <a:t>Ext</a:t>
            </a:r>
            <a:r>
              <a:rPr sz="3200" b="1" spc="-10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rnal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la</a:t>
            </a:r>
            <a:r>
              <a:rPr sz="3200" b="1" spc="-10" dirty="0" smtClean="0">
                <a:latin typeface="Arial"/>
                <a:cs typeface="Arial"/>
              </a:rPr>
              <a:t>b</a:t>
            </a:r>
            <a:r>
              <a:rPr sz="3200" b="1" spc="0" dirty="0" smtClean="0">
                <a:latin typeface="Arial"/>
                <a:cs typeface="Arial"/>
              </a:rPr>
              <a:t>els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140" y="6026911"/>
            <a:ext cx="6417310" cy="436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873885" algn="l"/>
              </a:tabLst>
            </a:pPr>
            <a:r>
              <a:rPr sz="2800" spc="-20" dirty="0" smtClean="0">
                <a:solidFill>
                  <a:srgbClr val="FFFFFF"/>
                </a:solidFill>
                <a:latin typeface="Arial"/>
                <a:cs typeface="Arial"/>
              </a:rPr>
              <a:t>Cha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ter</a:t>
            </a:r>
            <a:r>
              <a:rPr sz="2800" spc="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:	</a:t>
            </a:r>
            <a:r>
              <a:rPr sz="2800" spc="-3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2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-20" dirty="0" smtClean="0">
                <a:solidFill>
                  <a:srgbClr val="FFFFFF"/>
                </a:solidFill>
                <a:latin typeface="Arial"/>
                <a:cs typeface="Arial"/>
              </a:rPr>
              <a:t>am</a:t>
            </a:r>
            <a:r>
              <a:rPr sz="2800" spc="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FFFFFF"/>
                </a:solidFill>
                <a:latin typeface="Arial"/>
                <a:cs typeface="Arial"/>
              </a:rPr>
              <a:t>Con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tru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514715" cy="483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way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 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to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7949" rIns="0" bIns="0" rtlCol="0">
            <a:noAutofit/>
          </a:bodyPr>
          <a:lstStyle/>
          <a:p>
            <a:pPr marL="461645">
              <a:lnSpc>
                <a:spcPts val="3990"/>
              </a:lnSpc>
            </a:pPr>
            <a:r>
              <a:rPr sz="3200" dirty="0" smtClean="0">
                <a:latin typeface="Arial"/>
                <a:cs typeface="Arial"/>
              </a:rPr>
              <a:t>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350" spc="-95" dirty="0" smtClean="0">
                <a:latin typeface="Arial"/>
                <a:cs typeface="Arial"/>
              </a:rPr>
              <a:t>d</a:t>
            </a:r>
            <a:r>
              <a:rPr sz="3350" spc="-105" dirty="0" smtClean="0">
                <a:latin typeface="Arial"/>
                <a:cs typeface="Arial"/>
              </a:rPr>
              <a:t>o</a:t>
            </a:r>
            <a:r>
              <a:rPr sz="3350" spc="-95" dirty="0" smtClean="0">
                <a:latin typeface="Arial"/>
                <a:cs typeface="Arial"/>
              </a:rPr>
              <a:t>u</a:t>
            </a:r>
            <a:r>
              <a:rPr sz="3350" spc="-105" dirty="0" smtClean="0">
                <a:latin typeface="Arial"/>
                <a:cs typeface="Arial"/>
              </a:rPr>
              <a:t>b</a:t>
            </a:r>
            <a:r>
              <a:rPr sz="3350" spc="-70" dirty="0" smtClean="0">
                <a:latin typeface="Arial"/>
                <a:cs typeface="Arial"/>
              </a:rPr>
              <a:t>le</a:t>
            </a:r>
            <a:r>
              <a:rPr sz="3350" spc="-55" dirty="0" smtClean="0">
                <a:latin typeface="Arial"/>
                <a:cs typeface="Arial"/>
              </a:rPr>
              <a:t> </a:t>
            </a:r>
            <a:r>
              <a:rPr sz="3350" spc="-80" dirty="0" smtClean="0">
                <a:latin typeface="Arial"/>
                <a:cs typeface="Arial"/>
              </a:rPr>
              <a:t>colon</a:t>
            </a:r>
            <a:r>
              <a:rPr sz="335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(LABE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::)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324102"/>
            <a:ext cx="8446770" cy="39090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648335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q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ire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fi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 near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 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label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ces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fro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tsi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-10" dirty="0" smtClean="0">
                <a:latin typeface="Arial"/>
                <a:cs typeface="Arial"/>
              </a:rPr>
              <a:t> procedur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block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129539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 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ker inser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 i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to the JMP</a:t>
            </a:r>
            <a:r>
              <a:rPr sz="3200" spc="-7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UP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Also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nserts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JMP</a:t>
            </a:r>
            <a:r>
              <a:rPr sz="3200" spc="-7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4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T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25" dirty="0" smtClean="0">
                <a:latin typeface="Arial"/>
                <a:cs typeface="Arial"/>
              </a:rPr>
              <a:t>Ju</a:t>
            </a:r>
            <a:r>
              <a:rPr sz="4200" b="1" spc="-204" dirty="0" smtClean="0">
                <a:latin typeface="Arial"/>
                <a:cs typeface="Arial"/>
              </a:rPr>
              <a:t>m</a:t>
            </a:r>
            <a:r>
              <a:rPr sz="4200" b="1" spc="-125" dirty="0" smtClean="0">
                <a:latin typeface="Arial"/>
                <a:cs typeface="Arial"/>
              </a:rPr>
              <a:t>ps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105" dirty="0" smtClean="0">
                <a:latin typeface="Arial"/>
                <a:cs typeface="Arial"/>
              </a:rPr>
              <a:t>with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35" dirty="0" smtClean="0">
                <a:latin typeface="Arial"/>
                <a:cs typeface="Arial"/>
              </a:rPr>
              <a:t>Re</a:t>
            </a:r>
            <a:r>
              <a:rPr sz="4200" b="1" spc="-150" dirty="0" smtClean="0">
                <a:latin typeface="Arial"/>
                <a:cs typeface="Arial"/>
              </a:rPr>
              <a:t>g</a:t>
            </a:r>
            <a:r>
              <a:rPr sz="4200" b="1" spc="-90" dirty="0" smtClean="0">
                <a:latin typeface="Arial"/>
                <a:cs typeface="Arial"/>
              </a:rPr>
              <a:t>ister</a:t>
            </a:r>
            <a:r>
              <a:rPr sz="4200" b="1" spc="-30" dirty="0" smtClean="0">
                <a:latin typeface="Arial"/>
                <a:cs typeface="Arial"/>
              </a:rPr>
              <a:t> </a:t>
            </a:r>
            <a:r>
              <a:rPr sz="4200" b="1" spc="-150" dirty="0" smtClean="0">
                <a:latin typeface="Arial"/>
                <a:cs typeface="Arial"/>
              </a:rPr>
              <a:t>Op</a:t>
            </a:r>
            <a:r>
              <a:rPr sz="4200" b="1" spc="-135" dirty="0" smtClean="0">
                <a:latin typeface="Arial"/>
                <a:cs typeface="Arial"/>
              </a:rPr>
              <a:t>e</a:t>
            </a:r>
            <a:r>
              <a:rPr sz="4200" b="1" spc="-110" dirty="0" smtClean="0">
                <a:latin typeface="Arial"/>
                <a:cs typeface="Arial"/>
              </a:rPr>
              <a:t>ran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120" dirty="0" smtClean="0">
                <a:latin typeface="Arial"/>
                <a:cs typeface="Arial"/>
              </a:rPr>
              <a:t>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44890" cy="5057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Jump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16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register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tom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tic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ly s</a:t>
            </a:r>
            <a:r>
              <a:rPr sz="2800" spc="-15" dirty="0" smtClean="0">
                <a:latin typeface="Arial"/>
                <a:cs typeface="Arial"/>
              </a:rPr>
              <a:t>ets </a:t>
            </a:r>
            <a:r>
              <a:rPr sz="2800" spc="-20" dirty="0" smtClean="0">
                <a:latin typeface="Arial"/>
                <a:cs typeface="Arial"/>
              </a:rPr>
              <a:t>up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indirec</a:t>
            </a:r>
            <a:r>
              <a:rPr sz="2800" b="1" spc="-10" dirty="0" smtClean="0">
                <a:latin typeface="Arial"/>
                <a:cs typeface="Arial"/>
              </a:rPr>
              <a:t>t</a:t>
            </a:r>
            <a:r>
              <a:rPr sz="2800" b="1" spc="15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jump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addres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 th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ju</a:t>
            </a:r>
            <a:r>
              <a:rPr sz="2800" spc="-35" dirty="0" smtClean="0">
                <a:latin typeface="Arial"/>
                <a:cs typeface="Arial"/>
              </a:rPr>
              <a:t>m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register specified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Unlike 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ispl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associat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 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,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nsf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rred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rectly 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rect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326120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JMP</a:t>
            </a:r>
            <a:r>
              <a:rPr sz="3200" spc="-2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exa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cop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re</a:t>
            </a:r>
            <a:r>
              <a:rPr sz="3200" spc="-2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4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3675"/>
            <a:ext cx="8513445" cy="2861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396875" indent="-287020">
              <a:lnSpc>
                <a:spcPct val="100099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ws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jump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lo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within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cu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 co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JMP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EAX also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 to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curre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code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t;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10"/>
              </a:spcBef>
            </a:pPr>
            <a:endParaRPr sz="800"/>
          </a:p>
          <a:p>
            <a:pPr marL="756285" marR="230504" indent="-287020">
              <a:lnSpc>
                <a:spcPts val="335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be</a:t>
            </a:r>
            <a:r>
              <a:rPr sz="2800" spc="6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4</a:t>
            </a:r>
            <a:r>
              <a:rPr sz="2800" spc="-25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 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55" dirty="0" smtClean="0">
                <a:latin typeface="Arial"/>
                <a:cs typeface="Arial"/>
              </a:rPr>
              <a:t>f</a:t>
            </a:r>
            <a:r>
              <a:rPr sz="2800" spc="-10" dirty="0" smtClean="0">
                <a:latin typeface="Arial"/>
                <a:cs typeface="Arial"/>
              </a:rPr>
              <a:t>fs</a:t>
            </a:r>
            <a:r>
              <a:rPr sz="2800" spc="-15" dirty="0" smtClean="0">
                <a:latin typeface="Arial"/>
                <a:cs typeface="Arial"/>
              </a:rPr>
              <a:t>et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95" dirty="0" smtClean="0">
                <a:latin typeface="Arial"/>
                <a:cs typeface="Arial"/>
              </a:rPr>
              <a:t>Indirect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40" dirty="0" smtClean="0">
                <a:latin typeface="Arial"/>
                <a:cs typeface="Arial"/>
              </a:rPr>
              <a:t>Jumps</a:t>
            </a:r>
            <a:r>
              <a:rPr sz="4200" b="1" spc="-45" dirty="0" smtClean="0">
                <a:latin typeface="Arial"/>
                <a:cs typeface="Arial"/>
              </a:rPr>
              <a:t> </a:t>
            </a:r>
            <a:r>
              <a:rPr sz="4200" b="1" spc="-110" dirty="0" smtClean="0">
                <a:latin typeface="Arial"/>
                <a:cs typeface="Arial"/>
              </a:rPr>
              <a:t>Usi</a:t>
            </a:r>
            <a:r>
              <a:rPr sz="4200" b="1" spc="-145" dirty="0" smtClean="0">
                <a:latin typeface="Arial"/>
                <a:cs typeface="Arial"/>
              </a:rPr>
              <a:t>n</a:t>
            </a:r>
            <a:r>
              <a:rPr sz="4200" b="1" spc="-130" dirty="0" smtClean="0">
                <a:latin typeface="Arial"/>
                <a:cs typeface="Arial"/>
              </a:rPr>
              <a:t>g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25" dirty="0" smtClean="0">
                <a:latin typeface="Arial"/>
                <a:cs typeface="Arial"/>
              </a:rPr>
              <a:t>an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05" dirty="0" smtClean="0">
                <a:latin typeface="Arial"/>
                <a:cs typeface="Arial"/>
              </a:rPr>
              <a:t>Ind</a:t>
            </a:r>
            <a:r>
              <a:rPr sz="4200" b="1" spc="-135" dirty="0" smtClean="0">
                <a:latin typeface="Arial"/>
                <a:cs typeface="Arial"/>
              </a:rPr>
              <a:t>e</a:t>
            </a:r>
            <a:r>
              <a:rPr sz="4200" b="1" spc="-120" dirty="0" smtClean="0">
                <a:latin typeface="Arial"/>
                <a:cs typeface="Arial"/>
              </a:rPr>
              <a:t>x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576945" cy="5033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Jump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[ ]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ssing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d</a:t>
            </a:r>
            <a:r>
              <a:rPr sz="3200" spc="0" dirty="0" smtClean="0">
                <a:latin typeface="Arial"/>
                <a:cs typeface="Arial"/>
              </a:rPr>
              <a:t>ir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access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tab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64769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 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7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fset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es 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irect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se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-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fset 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far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irect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50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k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wn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950" spc="-100" dirty="0" smtClean="0">
                <a:latin typeface="Arial"/>
                <a:cs typeface="Arial"/>
              </a:rPr>
              <a:t>d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100" dirty="0" smtClean="0">
                <a:latin typeface="Arial"/>
                <a:cs typeface="Arial"/>
              </a:rPr>
              <a:t>u</a:t>
            </a:r>
            <a:r>
              <a:rPr sz="2950" spc="-95" dirty="0" smtClean="0">
                <a:latin typeface="Arial"/>
                <a:cs typeface="Arial"/>
              </a:rPr>
              <a:t>b</a:t>
            </a:r>
            <a:r>
              <a:rPr sz="2950" spc="-40" dirty="0" smtClean="0">
                <a:latin typeface="Arial"/>
                <a:cs typeface="Arial"/>
              </a:rPr>
              <a:t>l</a:t>
            </a:r>
            <a:r>
              <a:rPr sz="2950" spc="-85" dirty="0" smtClean="0">
                <a:latin typeface="Arial"/>
                <a:cs typeface="Arial"/>
              </a:rPr>
              <a:t>e</a:t>
            </a:r>
            <a:r>
              <a:rPr sz="2950" spc="-55" dirty="0" smtClean="0">
                <a:latin typeface="Arial"/>
                <a:cs typeface="Arial"/>
              </a:rPr>
              <a:t>-</a:t>
            </a:r>
            <a:r>
              <a:rPr sz="2950" spc="-40" dirty="0" smtClean="0">
                <a:latin typeface="Arial"/>
                <a:cs typeface="Arial"/>
              </a:rPr>
              <a:t>i</a:t>
            </a:r>
            <a:r>
              <a:rPr sz="2950" spc="-95" dirty="0" smtClean="0">
                <a:latin typeface="Arial"/>
                <a:cs typeface="Arial"/>
              </a:rPr>
              <a:t>n</a:t>
            </a:r>
            <a:r>
              <a:rPr sz="2950" spc="-100" dirty="0" smtClean="0">
                <a:latin typeface="Arial"/>
                <a:cs typeface="Arial"/>
              </a:rPr>
              <a:t>d</a:t>
            </a:r>
            <a:r>
              <a:rPr sz="2950" spc="-35" dirty="0" smtClean="0">
                <a:latin typeface="Arial"/>
                <a:cs typeface="Arial"/>
              </a:rPr>
              <a:t>i</a:t>
            </a:r>
            <a:r>
              <a:rPr sz="2950" spc="-60" dirty="0" smtClean="0">
                <a:latin typeface="Arial"/>
                <a:cs typeface="Arial"/>
              </a:rPr>
              <a:t>r</a:t>
            </a:r>
            <a:r>
              <a:rPr sz="2950" spc="-95" dirty="0" smtClean="0">
                <a:latin typeface="Arial"/>
                <a:cs typeface="Arial"/>
              </a:rPr>
              <a:t>e</a:t>
            </a:r>
            <a:r>
              <a:rPr sz="2950" spc="-70" dirty="0" smtClean="0">
                <a:latin typeface="Arial"/>
                <a:cs typeface="Arial"/>
              </a:rPr>
              <a:t>ct</a:t>
            </a:r>
            <a:r>
              <a:rPr sz="2950" spc="-30" dirty="0" smtClean="0">
                <a:latin typeface="Arial"/>
                <a:cs typeface="Arial"/>
              </a:rPr>
              <a:t> </a:t>
            </a:r>
            <a:r>
              <a:rPr sz="2950" spc="-40" dirty="0" smtClean="0">
                <a:latin typeface="Arial"/>
                <a:cs typeface="Arial"/>
              </a:rPr>
              <a:t>j</a:t>
            </a:r>
            <a:r>
              <a:rPr sz="2950" spc="-95" dirty="0" smtClean="0">
                <a:latin typeface="Arial"/>
                <a:cs typeface="Arial"/>
              </a:rPr>
              <a:t>u</a:t>
            </a:r>
            <a:r>
              <a:rPr sz="2950" spc="-125" dirty="0" smtClean="0">
                <a:latin typeface="Arial"/>
                <a:cs typeface="Arial"/>
              </a:rPr>
              <a:t>mp</a:t>
            </a:r>
            <a:r>
              <a:rPr sz="295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60"/>
              </a:lnSpc>
            </a:pPr>
            <a:r>
              <a:rPr sz="2800" spc="-15" dirty="0" smtClean="0">
                <a:latin typeface="Arial"/>
                <a:cs typeface="Arial"/>
              </a:rPr>
              <a:t>reg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jump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led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950" spc="-70" dirty="0" smtClean="0">
                <a:latin typeface="Arial"/>
                <a:cs typeface="Arial"/>
              </a:rPr>
              <a:t>in</a:t>
            </a:r>
            <a:r>
              <a:rPr sz="2950" spc="-95" dirty="0" smtClean="0">
                <a:latin typeface="Arial"/>
                <a:cs typeface="Arial"/>
              </a:rPr>
              <a:t>d</a:t>
            </a:r>
            <a:r>
              <a:rPr sz="2950" spc="-50" dirty="0" smtClean="0">
                <a:latin typeface="Arial"/>
                <a:cs typeface="Arial"/>
              </a:rPr>
              <a:t>ir</a:t>
            </a:r>
            <a:r>
              <a:rPr sz="2950" spc="-95" dirty="0" smtClean="0">
                <a:latin typeface="Arial"/>
                <a:cs typeface="Arial"/>
              </a:rPr>
              <a:t>e</a:t>
            </a:r>
            <a:r>
              <a:rPr sz="2950" spc="-70" dirty="0" smtClean="0">
                <a:latin typeface="Arial"/>
                <a:cs typeface="Arial"/>
              </a:rPr>
              <a:t>ct</a:t>
            </a:r>
            <a:r>
              <a:rPr sz="2950" spc="-40" dirty="0" smtClean="0">
                <a:latin typeface="Arial"/>
                <a:cs typeface="Arial"/>
              </a:rPr>
              <a:t> </a:t>
            </a:r>
            <a:r>
              <a:rPr sz="2950" spc="-100" dirty="0" smtClean="0">
                <a:latin typeface="Arial"/>
                <a:cs typeface="Arial"/>
              </a:rPr>
              <a:t>jump</a:t>
            </a:r>
            <a:endParaRPr sz="295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5"/>
              </a:spcBef>
            </a:pPr>
            <a:endParaRPr sz="70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assemb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assumes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ne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less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9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PTR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ctive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icat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33056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 algn="ctr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2265" algn="l"/>
              </a:tabLst>
            </a:pP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cha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ism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ccess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  <a:p>
            <a:pPr marR="82550" algn="ctr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cal 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rmal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ref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4102"/>
            <a:ext cx="8489315" cy="48748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876935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JMP</a:t>
            </a:r>
            <a:r>
              <a:rPr sz="2800" spc="-95" dirty="0" smtClean="0">
                <a:latin typeface="Arial"/>
                <a:cs typeface="Arial"/>
              </a:rPr>
              <a:t> </a:t>
            </a:r>
            <a:r>
              <a:rPr sz="2800" spc="-229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LE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[SI]</a:t>
            </a:r>
            <a:r>
              <a:rPr sz="2800" spc="-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j</a:t>
            </a:r>
            <a:r>
              <a:rPr sz="2800" spc="-20" dirty="0" smtClean="0">
                <a:latin typeface="Arial"/>
                <a:cs typeface="Arial"/>
              </a:rPr>
              <a:t>ump</a:t>
            </a:r>
            <a:r>
              <a:rPr sz="2800" spc="-10" dirty="0" smtClean="0">
                <a:latin typeface="Arial"/>
                <a:cs typeface="Arial"/>
              </a:rPr>
              <a:t> addres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store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cod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segmen</a:t>
            </a:r>
            <a:r>
              <a:rPr sz="2800" spc="-10" dirty="0" smtClean="0">
                <a:latin typeface="Arial"/>
                <a:cs typeface="Arial"/>
              </a:rPr>
              <a:t>t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55" dirty="0" smtClean="0">
                <a:latin typeface="Arial"/>
                <a:cs typeface="Arial"/>
              </a:rPr>
              <a:t>f</a:t>
            </a:r>
            <a:r>
              <a:rPr sz="2800" spc="-10" dirty="0" smtClean="0">
                <a:latin typeface="Arial"/>
                <a:cs typeface="Arial"/>
              </a:rPr>
              <a:t>fset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oca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SI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Bo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rect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endParaRPr sz="3200">
              <a:latin typeface="Arial"/>
              <a:cs typeface="Arial"/>
            </a:endParaRPr>
          </a:p>
          <a:p>
            <a:pPr marR="114300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usu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-5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7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fset.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oth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ty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jumps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j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-15" dirty="0" smtClean="0">
                <a:latin typeface="Arial"/>
                <a:cs typeface="Arial"/>
              </a:rPr>
              <a:t>ps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JMP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-18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AR PTR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[SI]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JMP</a:t>
            </a:r>
            <a:r>
              <a:rPr sz="3200" spc="-140" dirty="0" smtClean="0">
                <a:latin typeface="Arial"/>
                <a:cs typeface="Arial"/>
              </a:rPr>
              <a:t> </a:t>
            </a:r>
            <a:r>
              <a:rPr sz="3200" spc="-24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ABLE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[SI],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spc="-24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ABLE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DD directive: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mic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su</a:t>
            </a:r>
            <a:r>
              <a:rPr sz="2800" spc="-20" dirty="0" smtClean="0">
                <a:latin typeface="Arial"/>
                <a:cs typeface="Arial"/>
              </a:rPr>
              <a:t>mes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jump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table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contains</a:t>
            </a:r>
            <a:endParaRPr sz="2800">
              <a:latin typeface="Arial"/>
              <a:cs typeface="Arial"/>
            </a:endParaRPr>
          </a:p>
          <a:p>
            <a:pPr marR="351790" algn="ctr">
              <a:lnSpc>
                <a:spcPts val="3329"/>
              </a:lnSpc>
            </a:pP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ewor</a:t>
            </a:r>
            <a:r>
              <a:rPr sz="2800" spc="-10" dirty="0" smtClean="0">
                <a:latin typeface="Arial"/>
                <a:cs typeface="Arial"/>
              </a:rPr>
              <a:t>d,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(IP</a:t>
            </a:r>
            <a:r>
              <a:rPr sz="2800" spc="-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CS)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5" dirty="0" smtClean="0">
                <a:latin typeface="Arial"/>
                <a:cs typeface="Arial"/>
              </a:rPr>
              <a:t>n</a:t>
            </a:r>
            <a:r>
              <a:rPr sz="4000" b="1" spc="-45" dirty="0" smtClean="0">
                <a:latin typeface="Arial"/>
                <a:cs typeface="Arial"/>
              </a:rPr>
              <a:t>d</a:t>
            </a:r>
            <a:r>
              <a:rPr sz="4000" b="1" spc="-20" dirty="0" smtClean="0">
                <a:latin typeface="Arial"/>
                <a:cs typeface="Arial"/>
              </a:rPr>
              <a:t>itional</a:t>
            </a:r>
            <a:r>
              <a:rPr sz="4000" b="1" spc="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Ju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25" dirty="0" smtClean="0">
                <a:latin typeface="Arial"/>
                <a:cs typeface="Arial"/>
              </a:rPr>
              <a:t>ps</a:t>
            </a:r>
            <a:r>
              <a:rPr sz="4000" b="1" spc="1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and</a:t>
            </a:r>
            <a:r>
              <a:rPr sz="4000" b="1" spc="-20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Co</a:t>
            </a:r>
            <a:r>
              <a:rPr sz="4000" b="1" spc="-45" dirty="0" smtClean="0">
                <a:latin typeface="Arial"/>
                <a:cs typeface="Arial"/>
              </a:rPr>
              <a:t>n</a:t>
            </a:r>
            <a:r>
              <a:rPr sz="4000" b="1" spc="-20" dirty="0" smtClean="0">
                <a:latin typeface="Arial"/>
                <a:cs typeface="Arial"/>
              </a:rPr>
              <a:t>dition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5" dirty="0" smtClean="0">
                <a:latin typeface="Arial"/>
                <a:cs typeface="Arial"/>
              </a:rPr>
              <a:t>l</a:t>
            </a:r>
            <a:endParaRPr sz="4000">
              <a:latin typeface="Arial"/>
              <a:cs typeface="Arial"/>
            </a:endParaRPr>
          </a:p>
          <a:p>
            <a:pPr marL="118745">
              <a:lnSpc>
                <a:spcPts val="4760"/>
              </a:lnSpc>
            </a:pPr>
            <a:r>
              <a:rPr sz="4000" b="1" spc="-25" dirty="0" smtClean="0">
                <a:latin typeface="Arial"/>
                <a:cs typeface="Arial"/>
              </a:rPr>
              <a:t>Sets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632965"/>
            <a:ext cx="8244840" cy="4508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Alw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ys sh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 in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8028</a:t>
            </a:r>
            <a:r>
              <a:rPr sz="3200" spc="-5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1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lim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 </a:t>
            </a:r>
            <a:r>
              <a:rPr sz="2800" spc="-10" dirty="0" smtClean="0">
                <a:latin typeface="Arial"/>
                <a:cs typeface="Arial"/>
              </a:rPr>
              <a:t>ra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10" dirty="0" smtClean="0">
                <a:latin typeface="Arial"/>
                <a:cs typeface="Arial"/>
              </a:rPr>
              <a:t>+</a:t>
            </a:r>
            <a:r>
              <a:rPr sz="2800" spc="-15" dirty="0" smtClean="0">
                <a:latin typeface="Arial"/>
                <a:cs typeface="Arial"/>
              </a:rPr>
              <a:t>12</a:t>
            </a:r>
            <a:r>
              <a:rPr sz="2800" spc="-20" dirty="0" smtClean="0">
                <a:latin typeface="Arial"/>
                <a:cs typeface="Arial"/>
              </a:rPr>
              <a:t>7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–12</a:t>
            </a:r>
            <a:r>
              <a:rPr sz="2800" spc="-20" dirty="0" smtClean="0">
                <a:latin typeface="Arial"/>
                <a:cs typeface="Arial"/>
              </a:rPr>
              <a:t>8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 </a:t>
            </a:r>
            <a:r>
              <a:rPr sz="2800" spc="-10" dirty="0" smtClean="0">
                <a:latin typeface="Arial"/>
                <a:cs typeface="Arial"/>
              </a:rPr>
              <a:t>fro</a:t>
            </a:r>
            <a:r>
              <a:rPr sz="2800" spc="-25" dirty="0" smtClean="0"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oca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foll</a:t>
            </a:r>
            <a:r>
              <a:rPr sz="2800" spc="-15" dirty="0" smtClean="0">
                <a:latin typeface="Arial"/>
                <a:cs typeface="Arial"/>
              </a:rPr>
              <a:t>owing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onal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9"/>
              </a:spcBef>
            </a:pPr>
            <a:endParaRPr sz="700"/>
          </a:p>
          <a:p>
            <a:pPr marL="355600" marR="243204" indent="-342900">
              <a:lnSpc>
                <a:spcPct val="1008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j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 ei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short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5" dirty="0" smtClean="0">
                <a:latin typeface="Arial"/>
                <a:cs typeface="Arial"/>
              </a:rPr>
              <a:t>(</a:t>
            </a:r>
            <a:r>
              <a:rPr sz="3200" spc="0" dirty="0" smtClean="0">
                <a:latin typeface="MS PGothic"/>
                <a:cs typeface="MS PGothic"/>
              </a:rPr>
              <a:t>±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K).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1"/>
              </a:spcBef>
              <a:buClr>
                <a:srgbClr val="0D4000"/>
              </a:buClr>
              <a:buFont typeface="Arial"/>
              <a:buChar char="•"/>
            </a:pPr>
            <a:endParaRPr sz="600"/>
          </a:p>
          <a:p>
            <a:pPr marL="756285" marR="165100" lvl="1" indent="-287020">
              <a:lnSpc>
                <a:spcPct val="100699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64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4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ear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r>
              <a:rPr sz="2800" spc="-15" dirty="0" smtClean="0">
                <a:latin typeface="Arial"/>
                <a:cs typeface="Arial"/>
              </a:rPr>
              <a:t> 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nce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30" dirty="0" smtClean="0">
                <a:latin typeface="MS PGothic"/>
                <a:cs typeface="MS PGothic"/>
              </a:rPr>
              <a:t>±</a:t>
            </a:r>
            <a:r>
              <a:rPr sz="2800" spc="-15" dirty="0" smtClean="0">
                <a:latin typeface="Arial"/>
                <a:cs typeface="Arial"/>
              </a:rPr>
              <a:t>2</a:t>
            </a:r>
            <a:r>
              <a:rPr sz="2800" spc="-25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00"/>
              </a:lnSpc>
              <a:spcBef>
                <a:spcPts val="28"/>
              </a:spcBef>
              <a:buClr>
                <a:srgbClr val="0D4000"/>
              </a:buClr>
              <a:buFont typeface="Arial"/>
              <a:buChar char="–"/>
            </a:pPr>
            <a:endParaRPr sz="7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loc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within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curr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7960995" cy="483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 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instructions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flag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bits: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836421"/>
            <a:ext cx="8484870" cy="51060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gn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(S),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zero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(Z),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ry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(C)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pa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ity </a:t>
            </a:r>
            <a:r>
              <a:rPr sz="2800" spc="-15" dirty="0" smtClean="0">
                <a:latin typeface="Arial"/>
                <a:cs typeface="Arial"/>
              </a:rPr>
              <a:t>(P),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ove</a:t>
            </a:r>
            <a:r>
              <a:rPr sz="2800" spc="-10" dirty="0" smtClean="0">
                <a:latin typeface="Arial"/>
                <a:cs typeface="Arial"/>
              </a:rPr>
              <a:t>rf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ow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15" dirty="0" smtClean="0">
                <a:latin typeface="Arial"/>
                <a:cs typeface="Arial"/>
              </a:rPr>
              <a:t>(</a:t>
            </a:r>
            <a:r>
              <a:rPr sz="2800" spc="-15" dirty="0" smtClean="0">
                <a:latin typeface="Arial"/>
                <a:cs typeface="Arial"/>
              </a:rPr>
              <a:t>0)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7239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ru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ocia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 occurs.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fal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ext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q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ep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ut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for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20" dirty="0" smtClean="0">
                <a:latin typeface="Arial"/>
                <a:cs typeface="Arial"/>
              </a:rPr>
              <a:t>ampl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2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will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ry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15" dirty="0" smtClean="0">
                <a:latin typeface="Arial"/>
                <a:cs typeface="Arial"/>
              </a:rPr>
              <a:t> se</a:t>
            </a:r>
            <a:r>
              <a:rPr sz="2800" spc="-1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4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3302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Most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j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 strai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ht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orward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lag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ts val="3329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20" dirty="0" smtClean="0">
                <a:latin typeface="Arial"/>
                <a:cs typeface="Arial"/>
              </a:rPr>
              <a:t>ome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more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one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564245" cy="4692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Bec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pro</a:t>
            </a:r>
            <a:r>
              <a:rPr sz="3200" spc="-2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ramm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4000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Bec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di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 sets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ni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co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-5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32</a:t>
            </a:r>
            <a:r>
              <a:rPr sz="3200" spc="0" dirty="0" smtClean="0">
                <a:latin typeface="Arial"/>
                <a:cs typeface="Arial"/>
              </a:rPr>
              <a:t>-bit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um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the sa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except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 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6–</a:t>
            </a:r>
            <a:r>
              <a:rPr sz="3200" spc="0" dirty="0" smtClean="0">
                <a:latin typeface="Arial"/>
                <a:cs typeface="Arial"/>
              </a:rPr>
              <a:t>5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shows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 sign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54579" y="2169414"/>
            <a:ext cx="795527" cy="0"/>
          </a:xfrm>
          <a:custGeom>
            <a:avLst/>
            <a:gdLst/>
            <a:ahLst/>
            <a:cxnLst/>
            <a:rect l="l" t="t" r="r" b="b"/>
            <a:pathLst>
              <a:path w="795527">
                <a:moveTo>
                  <a:pt x="0" y="0"/>
                </a:moveTo>
                <a:lnTo>
                  <a:pt x="795527" y="0"/>
                </a:lnTo>
              </a:path>
            </a:pathLst>
          </a:custGeom>
          <a:ln w="27432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00883" y="3995928"/>
            <a:ext cx="836676" cy="0"/>
          </a:xfrm>
          <a:custGeom>
            <a:avLst/>
            <a:gdLst/>
            <a:ahLst/>
            <a:cxnLst/>
            <a:rect l="l" t="t" r="r" b="b"/>
            <a:pathLst>
              <a:path w="836676">
                <a:moveTo>
                  <a:pt x="0" y="0"/>
                </a:moveTo>
                <a:lnTo>
                  <a:pt x="836676" y="0"/>
                </a:lnTo>
              </a:path>
            </a:pathLst>
          </a:custGeom>
          <a:ln w="22860">
            <a:solidFill>
              <a:srgbClr val="44444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4261103"/>
            <a:ext cx="809244" cy="0"/>
          </a:xfrm>
          <a:custGeom>
            <a:avLst/>
            <a:gdLst/>
            <a:ahLst/>
            <a:cxnLst/>
            <a:rect l="l" t="t" r="r" b="b"/>
            <a:pathLst>
              <a:path w="809244">
                <a:moveTo>
                  <a:pt x="0" y="0"/>
                </a:moveTo>
                <a:lnTo>
                  <a:pt x="809244" y="0"/>
                </a:lnTo>
              </a:path>
            </a:pathLst>
          </a:custGeom>
          <a:ln w="22860">
            <a:solidFill>
              <a:srgbClr val="44444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54496" y="2176272"/>
            <a:ext cx="790955" cy="0"/>
          </a:xfrm>
          <a:custGeom>
            <a:avLst/>
            <a:gdLst/>
            <a:ahLst/>
            <a:cxnLst/>
            <a:rect l="l" t="t" r="r" b="b"/>
            <a:pathLst>
              <a:path w="790955">
                <a:moveTo>
                  <a:pt x="0" y="0"/>
                </a:moveTo>
                <a:lnTo>
                  <a:pt x="790955" y="0"/>
                </a:lnTo>
              </a:path>
            </a:pathLst>
          </a:custGeom>
          <a:ln w="22860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9908" y="134365"/>
            <a:ext cx="6663690" cy="277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274445" algn="l"/>
              </a:tabLst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50" dirty="0" smtClean="0">
                <a:solidFill>
                  <a:srgbClr val="010101"/>
                </a:solidFill>
                <a:latin typeface="Arial"/>
                <a:cs typeface="Arial"/>
              </a:rPr>
              <a:t>6-5	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Signed</a:t>
            </a:r>
            <a:r>
              <a:rPr sz="1750" b="1" spc="1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unsigned</a:t>
            </a:r>
            <a:r>
              <a:rPr sz="1750" b="1" spc="1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numbers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follow</a:t>
            </a:r>
            <a:r>
              <a:rPr sz="1750" b="1" spc="1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different</a:t>
            </a:r>
            <a:r>
              <a:rPr sz="1750" b="1" spc="20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orders.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95475" y="1437385"/>
            <a:ext cx="385445" cy="5435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b="1" spc="70" dirty="0" smtClean="0">
                <a:solidFill>
                  <a:srgbClr val="3F3F3F"/>
                </a:solidFill>
                <a:latin typeface="Times New Roman"/>
                <a:cs typeface="Times New Roman"/>
              </a:rPr>
              <a:t>255</a:t>
            </a: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2090"/>
              </a:lnSpc>
            </a:pPr>
            <a:r>
              <a:rPr sz="1750" b="1" spc="70" dirty="0" smtClean="0">
                <a:solidFill>
                  <a:srgbClr val="3F3F3F"/>
                </a:solidFill>
                <a:latin typeface="Times New Roman"/>
                <a:cs typeface="Times New Roman"/>
              </a:rPr>
              <a:t>254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13763" y="2489961"/>
            <a:ext cx="1594485" cy="177418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-180" dirty="0" smtClean="0">
                <a:solidFill>
                  <a:srgbClr val="3F3F3F"/>
                </a:solidFill>
                <a:latin typeface="Courier New"/>
                <a:cs typeface="Courier New"/>
              </a:rPr>
              <a:t>132</a:t>
            </a:r>
            <a:endParaRPr sz="1850">
              <a:latin typeface="Courier New"/>
              <a:cs typeface="Courier New"/>
            </a:endParaRPr>
          </a:p>
          <a:p>
            <a:pPr marL="12700">
              <a:lnSpc>
                <a:spcPts val="2090"/>
              </a:lnSpc>
            </a:pPr>
            <a:r>
              <a:rPr sz="1850" b="1" spc="-280" dirty="0" smtClean="0">
                <a:solidFill>
                  <a:srgbClr val="3F3F3F"/>
                </a:solidFill>
                <a:latin typeface="Courier New"/>
                <a:cs typeface="Courier New"/>
              </a:rPr>
              <a:t>131</a:t>
            </a:r>
            <a:endParaRPr sz="1850">
              <a:latin typeface="Courier New"/>
              <a:cs typeface="Courier New"/>
            </a:endParaRPr>
          </a:p>
          <a:p>
            <a:pPr marL="12700">
              <a:lnSpc>
                <a:spcPts val="2160"/>
              </a:lnSpc>
            </a:pPr>
            <a:r>
              <a:rPr sz="1850" b="1" spc="-170" dirty="0" smtClean="0">
                <a:solidFill>
                  <a:srgbClr val="3F3F3F"/>
                </a:solidFill>
                <a:latin typeface="Courier New"/>
                <a:cs typeface="Courier New"/>
              </a:rPr>
              <a:t>130</a:t>
            </a:r>
            <a:endParaRPr sz="1850">
              <a:latin typeface="Courier New"/>
              <a:cs typeface="Courier New"/>
            </a:endParaRPr>
          </a:p>
          <a:p>
            <a:pPr marL="12700">
              <a:lnSpc>
                <a:spcPts val="1975"/>
              </a:lnSpc>
            </a:pPr>
            <a:r>
              <a:rPr sz="1850" b="1" spc="-180" dirty="0" smtClean="0">
                <a:solidFill>
                  <a:srgbClr val="3F3F3F"/>
                </a:solidFill>
                <a:latin typeface="Courier New"/>
                <a:cs typeface="Courier New"/>
              </a:rPr>
              <a:t>129</a:t>
            </a:r>
            <a:endParaRPr sz="1850">
              <a:latin typeface="Courier New"/>
              <a:cs typeface="Courier New"/>
            </a:endParaRPr>
          </a:p>
          <a:p>
            <a:pPr marL="12700">
              <a:lnSpc>
                <a:spcPts val="2930"/>
              </a:lnSpc>
              <a:tabLst>
                <a:tab pos="926465" algn="l"/>
              </a:tabLst>
            </a:pPr>
            <a:r>
              <a:rPr sz="1850" b="1" spc="-180" dirty="0" smtClean="0">
                <a:solidFill>
                  <a:srgbClr val="3F3F3F"/>
                </a:solidFill>
                <a:latin typeface="Courier New"/>
                <a:cs typeface="Courier New"/>
              </a:rPr>
              <a:t>128	</a:t>
            </a:r>
            <a:r>
              <a:rPr sz="8250" spc="427" baseline="-25252" dirty="0" smtClean="0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r>
              <a:rPr sz="1850" b="1" spc="-100" dirty="0" smtClean="0">
                <a:solidFill>
                  <a:srgbClr val="3F3F3F"/>
                </a:solidFill>
                <a:latin typeface="Courier New"/>
                <a:cs typeface="Courier New"/>
              </a:rPr>
              <a:t>SOH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16683" y="1123696"/>
            <a:ext cx="1796414" cy="2698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b="1" spc="-120" dirty="0" smtClean="0">
                <a:solidFill>
                  <a:srgbClr val="3F3F3F"/>
                </a:solidFill>
                <a:latin typeface="Arial"/>
                <a:cs typeface="Arial"/>
              </a:rPr>
              <a:t>Unsigned</a:t>
            </a:r>
            <a:r>
              <a:rPr sz="1700" b="1" spc="125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1700" b="1" spc="-114" dirty="0" smtClean="0">
                <a:solidFill>
                  <a:srgbClr val="3F3F3F"/>
                </a:solidFill>
                <a:latin typeface="Arial"/>
                <a:cs typeface="Arial"/>
              </a:rPr>
              <a:t>numbers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86532" y="1646935"/>
            <a:ext cx="312420" cy="1071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50" spc="-1170" dirty="0" smtClean="0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r>
              <a:rPr sz="8250" spc="-2054" baseline="-17676" dirty="0" smtClean="0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r>
              <a:rPr sz="4350" spc="-700" dirty="0" smtClean="0">
                <a:solidFill>
                  <a:srgbClr val="3F3F3F"/>
                </a:solidFill>
                <a:latin typeface="Times New Roman"/>
                <a:cs typeface="Times New Roman"/>
              </a:rPr>
              <a:t>--</a:t>
            </a:r>
            <a:endParaRPr sz="43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29816" y="1858771"/>
            <a:ext cx="412750" cy="665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00" spc="1614" dirty="0" smtClean="0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34588" y="3731767"/>
            <a:ext cx="394970" cy="5746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700" spc="1675" dirty="0" smtClean="0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37307" y="3789426"/>
            <a:ext cx="279400" cy="7156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650" spc="445" dirty="0" smtClean="0">
                <a:solidFill>
                  <a:srgbClr val="3F3F3F"/>
                </a:solidFill>
                <a:latin typeface="Arial"/>
                <a:cs typeface="Arial"/>
              </a:rPr>
              <a:t>-</a:t>
            </a:r>
            <a:endParaRPr sz="4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15132" y="4193794"/>
            <a:ext cx="289560" cy="2019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spc="-180" dirty="0" smtClean="0">
                <a:solidFill>
                  <a:srgbClr val="3F3F3F"/>
                </a:solidFill>
                <a:latin typeface="Arial"/>
                <a:cs typeface="Arial"/>
              </a:rPr>
              <a:t>............</a:t>
            </a:r>
            <a:endParaRPr sz="12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13096" y="1420114"/>
            <a:ext cx="532130" cy="575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70" dirty="0" smtClean="0">
                <a:solidFill>
                  <a:srgbClr val="7C7C7C"/>
                </a:solidFill>
                <a:latin typeface="Courier New"/>
                <a:cs typeface="Courier New"/>
              </a:rPr>
              <a:t>+</a:t>
            </a:r>
            <a:r>
              <a:rPr sz="1850" b="1" spc="-180" dirty="0" smtClean="0">
                <a:solidFill>
                  <a:srgbClr val="3F3F3F"/>
                </a:solidFill>
                <a:latin typeface="Courier New"/>
                <a:cs typeface="Courier New"/>
              </a:rPr>
              <a:t>127</a:t>
            </a:r>
            <a:endParaRPr sz="1850">
              <a:latin typeface="Courier New"/>
              <a:cs typeface="Courier New"/>
            </a:endParaRPr>
          </a:p>
          <a:p>
            <a:pPr marL="17145">
              <a:lnSpc>
                <a:spcPts val="2090"/>
              </a:lnSpc>
            </a:pPr>
            <a:r>
              <a:rPr sz="1850" b="1" spc="-160" dirty="0" smtClean="0">
                <a:solidFill>
                  <a:srgbClr val="565656"/>
                </a:solidFill>
                <a:latin typeface="Courier New"/>
                <a:cs typeface="Courier New"/>
              </a:rPr>
              <a:t>+126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76620" y="1123696"/>
            <a:ext cx="1563370" cy="2698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b="1" spc="-105" dirty="0" smtClean="0">
                <a:solidFill>
                  <a:srgbClr val="3F3F3F"/>
                </a:solidFill>
                <a:latin typeface="Arial"/>
                <a:cs typeface="Arial"/>
              </a:rPr>
              <a:t>Signed</a:t>
            </a:r>
            <a:r>
              <a:rPr sz="1700" b="1" spc="85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1700" b="1" spc="-114" dirty="0" smtClean="0">
                <a:solidFill>
                  <a:srgbClr val="3F3F3F"/>
                </a:solidFill>
                <a:latin typeface="Arial"/>
                <a:cs typeface="Arial"/>
              </a:rPr>
              <a:t>numbers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55411" y="2451861"/>
            <a:ext cx="664845" cy="348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-105" dirty="0" smtClean="0">
                <a:solidFill>
                  <a:srgbClr val="7C7C7C"/>
                </a:solidFill>
                <a:latin typeface="Courier New"/>
                <a:cs typeface="Courier New"/>
              </a:rPr>
              <a:t>+</a:t>
            </a:r>
            <a:r>
              <a:rPr sz="1850" b="1" spc="10" dirty="0" smtClean="0">
                <a:solidFill>
                  <a:srgbClr val="3F3F3F"/>
                </a:solidFill>
                <a:latin typeface="Courier New"/>
                <a:cs typeface="Courier New"/>
              </a:rPr>
              <a:t>2</a:t>
            </a:r>
            <a:r>
              <a:rPr sz="1850" b="1" spc="-470" dirty="0" smtClean="0">
                <a:solidFill>
                  <a:srgbClr val="3F3F3F"/>
                </a:solidFill>
                <a:latin typeface="Courier New"/>
                <a:cs typeface="Courier New"/>
              </a:rPr>
              <a:t> </a:t>
            </a:r>
            <a:r>
              <a:rPr sz="3225" spc="2317" baseline="21963" dirty="0" smtClean="0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endParaRPr sz="3225" baseline="21963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455411" y="2755138"/>
            <a:ext cx="301625" cy="1113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0" dirty="0" smtClean="0">
                <a:solidFill>
                  <a:srgbClr val="7C7C7C"/>
                </a:solidFill>
                <a:latin typeface="Courier New"/>
                <a:cs typeface="Courier New"/>
              </a:rPr>
              <a:t>+</a:t>
            </a:r>
            <a:r>
              <a:rPr sz="1850" b="1" spc="-490" dirty="0" smtClean="0">
                <a:solidFill>
                  <a:srgbClr val="3F3F3F"/>
                </a:solidFill>
                <a:latin typeface="Courier New"/>
                <a:cs typeface="Courier New"/>
              </a:rPr>
              <a:t>1</a:t>
            </a:r>
            <a:endParaRPr sz="1850">
              <a:latin typeface="Courier New"/>
              <a:cs typeface="Courier New"/>
            </a:endParaRPr>
          </a:p>
          <a:p>
            <a:pPr marL="12700">
              <a:lnSpc>
                <a:spcPts val="2125"/>
              </a:lnSpc>
            </a:pPr>
            <a:r>
              <a:rPr sz="1850" b="1" spc="-110" dirty="0" smtClean="0">
                <a:solidFill>
                  <a:srgbClr val="7C7C7C"/>
                </a:solidFill>
                <a:latin typeface="Courier New"/>
                <a:cs typeface="Courier New"/>
              </a:rPr>
              <a:t>+</a:t>
            </a:r>
            <a:r>
              <a:rPr sz="1850" b="1" spc="55" dirty="0" smtClean="0">
                <a:solidFill>
                  <a:srgbClr val="3F3F3F"/>
                </a:solidFill>
                <a:latin typeface="Courier New"/>
                <a:cs typeface="Courier New"/>
              </a:rPr>
              <a:t>0</a:t>
            </a:r>
            <a:endParaRPr sz="18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600" b="1" spc="580" dirty="0" smtClean="0">
                <a:solidFill>
                  <a:srgbClr val="6B6B6B"/>
                </a:solidFill>
                <a:latin typeface="Arial"/>
                <a:cs typeface="Arial"/>
              </a:rPr>
              <a:t>-</a:t>
            </a:r>
            <a:r>
              <a:rPr sz="1600" b="1" spc="-80" dirty="0" smtClean="0">
                <a:solidFill>
                  <a:srgbClr val="3F3F3F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b="1" spc="-75" dirty="0" smtClean="0">
                <a:solidFill>
                  <a:srgbClr val="6B6B6B"/>
                </a:solidFill>
                <a:latin typeface="Courier New"/>
                <a:cs typeface="Courier New"/>
              </a:rPr>
              <a:t>-</a:t>
            </a:r>
            <a:r>
              <a:rPr sz="1800" b="1" spc="30" dirty="0" smtClean="0">
                <a:solidFill>
                  <a:srgbClr val="3F3F3F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973316" y="1866391"/>
            <a:ext cx="316230" cy="8477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500" spc="455" dirty="0" smtClean="0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endParaRPr sz="55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65124" y="6299200"/>
            <a:ext cx="399478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-6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55" dirty="0" smtClean="0">
                <a:solidFill>
                  <a:srgbClr val="262324"/>
                </a:solidFill>
                <a:latin typeface="Arial"/>
                <a:cs typeface="Arial"/>
              </a:rPr>
              <a:t>h</a:t>
            </a:r>
            <a:r>
              <a:rPr sz="800" i="1" spc="125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62324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24460" y="6240526"/>
            <a:ext cx="3694429" cy="592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9950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9950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46836" y="6427215"/>
            <a:ext cx="3690620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15" dirty="0" smtClean="0">
                <a:solidFill>
                  <a:srgbClr val="262324"/>
                </a:solidFill>
                <a:latin typeface="Arial"/>
                <a:cs typeface="Arial"/>
              </a:rPr>
              <a:t>r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ocessor,</a:t>
            </a:r>
            <a:r>
              <a:rPr sz="800" i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46836" y="6695185"/>
            <a:ext cx="70231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620519" y="4338805"/>
          <a:ext cx="4136796" cy="19659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3251"/>
                <a:gridCol w="2253545"/>
              </a:tblGrid>
              <a:tr h="31893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750" b="1" dirty="0" smtClean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565656"/>
                          </a:solidFill>
                          <a:latin typeface="Courier New"/>
                          <a:cs typeface="Courier New"/>
                        </a:rPr>
                        <a:t>-124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67193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750" b="1" dirty="0" smtClean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-125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70816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-126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64376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600" b="1" dirty="0" smtClean="0">
                          <a:solidFill>
                            <a:srgbClr val="3F3F3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</a:pPr>
                      <a:r>
                        <a:rPr sz="1850" b="1" spc="-170" dirty="0" smtClean="0">
                          <a:solidFill>
                            <a:srgbClr val="6B6B6B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1850" b="1" spc="0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127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808086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750" b="1" dirty="0" smtClean="0">
                          <a:solidFill>
                            <a:srgbClr val="3F3F3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6576">
                      <a:solidFill>
                        <a:srgbClr val="002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</a:pPr>
                      <a:r>
                        <a:rPr sz="1850" b="1" spc="-114" dirty="0" smtClean="0">
                          <a:solidFill>
                            <a:srgbClr val="7C7C7C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1850" b="1" spc="0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128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6576">
                      <a:solidFill>
                        <a:srgbClr val="002F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826514" y="1435608"/>
          <a:ext cx="1968246" cy="836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"/>
                <a:gridCol w="1097279"/>
                <a:gridCol w="411480"/>
              </a:tblGrid>
              <a:tr h="267462">
                <a:tc gridSpan="3">
                  <a:txBody>
                    <a:bodyPr/>
                    <a:lstStyle/>
                    <a:p>
                      <a:pPr marL="22225" algn="ctr">
                        <a:lnSpc>
                          <a:spcPts val="2175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FFH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F3F3F"/>
                      </a:solidFill>
                      <a:prstDash val="solid"/>
                    </a:lnR>
                    <a:lnT w="27432">
                      <a:solidFill>
                        <a:srgbClr val="4B4B4B"/>
                      </a:solidFill>
                      <a:prstDash val="solid"/>
                    </a:lnT>
                    <a:lnB w="32004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5175">
                <a:tc gridSpan="3">
                  <a:txBody>
                    <a:bodyPr/>
                    <a:lstStyle/>
                    <a:p>
                      <a:pPr marL="26034" algn="ctr">
                        <a:lnSpc>
                          <a:spcPts val="221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FEH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F3F3F"/>
                      </a:solidFill>
                      <a:prstDash val="solid"/>
                    </a:lnR>
                    <a:lnT w="32004">
                      <a:solidFill>
                        <a:srgbClr val="575757"/>
                      </a:solidFill>
                      <a:prstDash val="solid"/>
                    </a:lnT>
                    <a:lnB w="32004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09727">
                <a:tc rowSpan="2"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T w="32004">
                      <a:solidFill>
                        <a:srgbClr val="575757"/>
                      </a:solidFill>
                      <a:prstDash val="solid"/>
                    </a:lnT>
                    <a:lnB w="13716">
                      <a:solidFill>
                        <a:srgbClr val="484848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2004">
                      <a:solidFill>
                        <a:srgbClr val="57575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6576">
                      <a:solidFill>
                        <a:srgbClr val="484848"/>
                      </a:solidFill>
                      <a:prstDash val="solid"/>
                    </a:lnR>
                    <a:lnT w="32004">
                      <a:solidFill>
                        <a:srgbClr val="575757"/>
                      </a:solidFill>
                      <a:prstDash val="solid"/>
                    </a:lnT>
                    <a:lnB w="27432">
                      <a:solidFill>
                        <a:srgbClr val="4B4B4B"/>
                      </a:solidFill>
                      <a:prstDash val="solid"/>
                    </a:lnB>
                  </a:tcPr>
                </a:tc>
              </a:tr>
              <a:tr h="16230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T w="32004">
                      <a:solidFill>
                        <a:srgbClr val="575757"/>
                      </a:solidFill>
                      <a:prstDash val="solid"/>
                    </a:lnT>
                    <a:lnB w="13716">
                      <a:solidFill>
                        <a:srgbClr val="48484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32004">
                      <a:solidFill>
                        <a:srgbClr val="57575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27432">
                      <a:solidFill>
                        <a:srgbClr val="4B4B4B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826514" y="2352294"/>
          <a:ext cx="1954530" cy="1737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7611"/>
                <a:gridCol w="452628"/>
              </a:tblGrid>
              <a:tr h="136017">
                <a:tc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22860">
                      <a:solidFill>
                        <a:srgbClr val="3F3F3F"/>
                      </a:solidFill>
                      <a:prstDash val="solid"/>
                    </a:lnR>
                    <a:lnT w="22860">
                      <a:solidFill>
                        <a:srgbClr val="484848"/>
                      </a:solidFill>
                      <a:prstDash val="solid"/>
                    </a:lnT>
                    <a:lnB w="22860">
                      <a:solidFill>
                        <a:srgbClr val="4B4B4B"/>
                      </a:solidFill>
                      <a:prstDash val="solid"/>
                    </a:lnB>
                  </a:tcPr>
                </a:tc>
              </a:tr>
              <a:tr h="282320">
                <a:tc gridSpan="2">
                  <a:txBody>
                    <a:bodyPr/>
                    <a:lstStyle/>
                    <a:p>
                      <a:pPr marL="29209">
                        <a:lnSpc>
                          <a:spcPts val="2625"/>
                        </a:lnSpc>
                        <a:tabLst>
                          <a:tab pos="765175" algn="l"/>
                        </a:tabLst>
                      </a:pPr>
                      <a:r>
                        <a:rPr sz="3450" baseline="18115" dirty="0" smtClean="0">
                          <a:solidFill>
                            <a:srgbClr val="3F3F3F"/>
                          </a:solidFill>
                          <a:latin typeface="Arial"/>
                          <a:cs typeface="Arial"/>
                        </a:rPr>
                        <a:t>-	</a:t>
                      </a: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84H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F3F3F"/>
                      </a:solidFill>
                      <a:prstDash val="solid"/>
                    </a:lnR>
                    <a:lnB w="32004">
                      <a:solidFill>
                        <a:srgbClr val="54545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5175">
                <a:tc gridSpan="2">
                  <a:txBody>
                    <a:bodyPr/>
                    <a:lstStyle/>
                    <a:p>
                      <a:pPr marL="19050" algn="ctr">
                        <a:lnSpc>
                          <a:spcPts val="214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83H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F3F3F"/>
                      </a:solidFill>
                      <a:prstDash val="solid"/>
                    </a:lnR>
                    <a:lnT w="32004">
                      <a:solidFill>
                        <a:srgbClr val="545454"/>
                      </a:solidFill>
                      <a:prstDash val="solid"/>
                    </a:lnT>
                    <a:lnB w="32004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5175">
                <a:tc gridSpan="2">
                  <a:txBody>
                    <a:bodyPr/>
                    <a:lstStyle/>
                    <a:p>
                      <a:pPr marL="19050" algn="ctr">
                        <a:lnSpc>
                          <a:spcPts val="214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82H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F3F3F"/>
                      </a:solidFill>
                      <a:prstDash val="solid"/>
                    </a:lnR>
                    <a:lnT w="32004">
                      <a:solidFill>
                        <a:srgbClr val="575757"/>
                      </a:solidFill>
                      <a:prstDash val="solid"/>
                    </a:lnT>
                    <a:lnB w="32004">
                      <a:solidFill>
                        <a:srgbClr val="54545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7462">
                <a:tc gridSpan="2">
                  <a:txBody>
                    <a:bodyPr/>
                    <a:lstStyle/>
                    <a:p>
                      <a:pPr marL="13970" algn="ctr">
                        <a:lnSpc>
                          <a:spcPts val="214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81H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F3F3F"/>
                      </a:solidFill>
                      <a:prstDash val="solid"/>
                    </a:lnR>
                    <a:lnT w="32004">
                      <a:solidFill>
                        <a:srgbClr val="545454"/>
                      </a:solidFill>
                      <a:prstDash val="solid"/>
                    </a:lnT>
                    <a:lnB w="27432">
                      <a:solidFill>
                        <a:srgbClr val="48484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5175">
                <a:tc gridSpan="2"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F3F3F"/>
                      </a:solidFill>
                      <a:prstDash val="solid"/>
                    </a:lnR>
                    <a:lnT w="27432">
                      <a:solidFill>
                        <a:srgbClr val="484848"/>
                      </a:solidFill>
                      <a:prstDash val="solid"/>
                    </a:lnT>
                    <a:lnB w="32004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3172">
                <a:tc gridSpan="2"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22860">
                      <a:solidFill>
                        <a:srgbClr val="3F3F3F"/>
                      </a:solidFill>
                      <a:prstDash val="solid"/>
                    </a:lnR>
                    <a:lnT w="32004">
                      <a:solidFill>
                        <a:srgbClr val="575757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828800" y="4155947"/>
          <a:ext cx="1952244" cy="1572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8630"/>
                <a:gridCol w="1449324"/>
              </a:tblGrid>
              <a:tr h="205739">
                <a:tc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T w="27432">
                      <a:solidFill>
                        <a:srgbClr val="4B4B4B"/>
                      </a:solidFill>
                      <a:prstDash val="solid"/>
                    </a:lnT>
                    <a:lnB w="32004">
                      <a:solidFill>
                        <a:srgbClr val="4F4F4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2004">
                      <a:solidFill>
                        <a:srgbClr val="4F4F4F"/>
                      </a:solidFill>
                      <a:prstDash val="solid"/>
                    </a:lnB>
                  </a:tcPr>
                </a:tc>
              </a:tr>
              <a:tr h="269748">
                <a:tc gridSpan="2">
                  <a:txBody>
                    <a:bodyPr/>
                    <a:lstStyle/>
                    <a:p>
                      <a:pPr marL="16510" algn="ctr">
                        <a:lnSpc>
                          <a:spcPts val="221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04H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B3B3B"/>
                      </a:solidFill>
                      <a:prstDash val="solid"/>
                    </a:lnR>
                    <a:lnT w="32004">
                      <a:solidFill>
                        <a:srgbClr val="4F4F4F"/>
                      </a:solidFill>
                      <a:prstDash val="solid"/>
                    </a:lnT>
                    <a:lnB w="27432">
                      <a:solidFill>
                        <a:srgbClr val="48484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7462">
                <a:tc gridSpan="2"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03H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B3B3B"/>
                      </a:solidFill>
                      <a:prstDash val="solid"/>
                    </a:lnR>
                    <a:lnT w="27432">
                      <a:solidFill>
                        <a:srgbClr val="484848"/>
                      </a:solidFill>
                      <a:prstDash val="solid"/>
                    </a:lnT>
                    <a:lnB w="22860">
                      <a:solidFill>
                        <a:srgbClr val="3B3B3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5175">
                <a:tc gridSpan="2">
                  <a:txBody>
                    <a:bodyPr/>
                    <a:lstStyle/>
                    <a:p>
                      <a:pPr marL="11430" algn="ctr">
                        <a:lnSpc>
                          <a:spcPts val="221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02H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B3B3B"/>
                      </a:solidFill>
                      <a:prstDash val="solid"/>
                    </a:lnR>
                    <a:lnT w="22860">
                      <a:solidFill>
                        <a:srgbClr val="3B3B3B"/>
                      </a:solidFill>
                      <a:prstDash val="solid"/>
                    </a:lnT>
                    <a:lnB w="22860">
                      <a:solidFill>
                        <a:srgbClr val="3B3B3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7462">
                <a:tc gridSpan="2">
                  <a:txBody>
                    <a:bodyPr/>
                    <a:lstStyle/>
                    <a:p>
                      <a:pPr marL="16510" algn="ctr">
                        <a:lnSpc>
                          <a:spcPts val="221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01H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B3B3B"/>
                      </a:solidFill>
                      <a:prstDash val="solid"/>
                    </a:lnR>
                    <a:lnT w="22860">
                      <a:solidFill>
                        <a:srgbClr val="3B3B3B"/>
                      </a:solidFill>
                      <a:prstDash val="solid"/>
                    </a:lnT>
                    <a:lnB w="27432">
                      <a:solidFill>
                        <a:srgbClr val="44444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9748">
                <a:tc grid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OOH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3F3F3F"/>
                      </a:solidFill>
                      <a:prstDash val="solid"/>
                    </a:lnL>
                    <a:lnR w="22860">
                      <a:solidFill>
                        <a:srgbClr val="3B3B3B"/>
                      </a:solidFill>
                      <a:prstDash val="solid"/>
                    </a:lnR>
                    <a:lnT w="27432">
                      <a:solidFill>
                        <a:srgbClr val="444444"/>
                      </a:solidFill>
                      <a:prstDash val="solid"/>
                    </a:lnT>
                    <a:lnB w="27432">
                      <a:solidFill>
                        <a:srgbClr val="2F2B2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774435" y="1435608"/>
          <a:ext cx="1984247" cy="845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8046"/>
                <a:gridCol w="1175004"/>
                <a:gridCol w="379475"/>
              </a:tblGrid>
              <a:tr h="267462">
                <a:tc gridSpan="3">
                  <a:txBody>
                    <a:bodyPr/>
                    <a:lstStyle/>
                    <a:p>
                      <a:pPr marL="8890" algn="ctr">
                        <a:lnSpc>
                          <a:spcPts val="2175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7FH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6576">
                      <a:solidFill>
                        <a:srgbClr val="575457"/>
                      </a:solidFill>
                      <a:prstDash val="solid"/>
                    </a:lnR>
                    <a:lnT w="27432">
                      <a:solidFill>
                        <a:srgbClr val="4F4F4F"/>
                      </a:solidFill>
                      <a:prstDash val="solid"/>
                    </a:lnT>
                    <a:lnB w="32004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5175">
                <a:tc gridSpan="3">
                  <a:txBody>
                    <a:bodyPr/>
                    <a:lstStyle/>
                    <a:p>
                      <a:pPr marL="17145" algn="ctr">
                        <a:lnSpc>
                          <a:spcPts val="221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7EH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6576">
                      <a:solidFill>
                        <a:srgbClr val="575457"/>
                      </a:solidFill>
                      <a:prstDash val="solid"/>
                    </a:lnR>
                    <a:lnT w="32004">
                      <a:solidFill>
                        <a:srgbClr val="575757"/>
                      </a:solidFill>
                      <a:prstDash val="solid"/>
                    </a:lnT>
                    <a:lnB w="32004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07441">
                <a:tc rowSpan="2">
                  <a:txBody>
                    <a:bodyPr/>
                    <a:lstStyle/>
                    <a:p>
                      <a:pPr>
                        <a:lnSpc>
                          <a:spcPts val="735"/>
                        </a:lnSpc>
                      </a:pPr>
                      <a:r>
                        <a:rPr sz="950" dirty="0" smtClean="0">
                          <a:solidFill>
                            <a:srgbClr val="3F3F3F"/>
                          </a:solidFill>
                          <a:latin typeface="Arial"/>
                          <a:cs typeface="Arial"/>
                        </a:rPr>
                        <a:t>._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T w="32004">
                      <a:solidFill>
                        <a:srgbClr val="575757"/>
                      </a:solidFill>
                      <a:prstDash val="solid"/>
                    </a:lnT>
                    <a:lnB w="18288">
                      <a:solidFill>
                        <a:srgbClr val="44444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32004">
                      <a:solidFill>
                        <a:srgbClr val="57575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45720">
                      <a:solidFill>
                        <a:srgbClr val="575757"/>
                      </a:solidFill>
                      <a:prstDash val="solid"/>
                    </a:lnR>
                    <a:lnT w="32004">
                      <a:solidFill>
                        <a:srgbClr val="575757"/>
                      </a:solidFill>
                      <a:prstDash val="solid"/>
                    </a:lnT>
                    <a:lnB w="22860">
                      <a:solidFill>
                        <a:srgbClr val="4F4F4F"/>
                      </a:solidFill>
                      <a:prstDash val="solid"/>
                    </a:lnB>
                  </a:tcPr>
                </a:tc>
              </a:tr>
              <a:tr h="1691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T w="32004">
                      <a:solidFill>
                        <a:srgbClr val="575757"/>
                      </a:solidFill>
                      <a:prstDash val="solid"/>
                    </a:lnT>
                    <a:lnB w="18288">
                      <a:solidFill>
                        <a:srgbClr val="44444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32004">
                      <a:solidFill>
                        <a:srgbClr val="57575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2860">
                      <a:solidFill>
                        <a:srgbClr val="4F4F4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772150" y="2347722"/>
          <a:ext cx="1975103" cy="1739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613"/>
                <a:gridCol w="1161288"/>
                <a:gridCol w="418337"/>
              </a:tblGrid>
              <a:tr h="146303">
                <a:tc rowSpan="2"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32004">
                      <a:solidFill>
                        <a:srgbClr val="54545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8288">
                      <a:solidFill>
                        <a:srgbClr val="48484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36576">
                      <a:solidFill>
                        <a:srgbClr val="575457"/>
                      </a:solidFill>
                      <a:prstDash val="solid"/>
                    </a:lnR>
                    <a:lnT w="22860">
                      <a:solidFill>
                        <a:srgbClr val="484848"/>
                      </a:solidFill>
                      <a:prstDash val="solid"/>
                    </a:lnT>
                    <a:lnB w="18288">
                      <a:solidFill>
                        <a:srgbClr val="484848"/>
                      </a:solidFill>
                      <a:prstDash val="solid"/>
                    </a:lnB>
                  </a:tcPr>
                </a:tc>
              </a:tr>
              <a:tr h="27660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32004">
                      <a:solidFill>
                        <a:srgbClr val="54545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34340">
                        <a:lnSpc>
                          <a:spcPts val="2175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02H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6576">
                      <a:solidFill>
                        <a:srgbClr val="575457"/>
                      </a:solidFill>
                      <a:prstDash val="solid"/>
                    </a:lnR>
                    <a:lnT w="18288">
                      <a:solidFill>
                        <a:srgbClr val="484848"/>
                      </a:solidFill>
                      <a:prstDash val="solid"/>
                    </a:lnT>
                    <a:lnB w="32004">
                      <a:solidFill>
                        <a:srgbClr val="54545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5175">
                <a:tc gridSpan="3">
                  <a:txBody>
                    <a:bodyPr/>
                    <a:lstStyle/>
                    <a:p>
                      <a:pPr marL="12065" algn="ctr">
                        <a:lnSpc>
                          <a:spcPts val="214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01H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6576">
                      <a:solidFill>
                        <a:srgbClr val="575457"/>
                      </a:solidFill>
                      <a:prstDash val="solid"/>
                    </a:lnR>
                    <a:lnT w="32004">
                      <a:solidFill>
                        <a:srgbClr val="545454"/>
                      </a:solidFill>
                      <a:prstDash val="solid"/>
                    </a:lnT>
                    <a:lnB w="32004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5175">
                <a:tc gridSpan="3">
                  <a:txBody>
                    <a:bodyPr/>
                    <a:lstStyle/>
                    <a:p>
                      <a:pPr marR="0" algn="ctr">
                        <a:lnSpc>
                          <a:spcPts val="214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OOH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6576">
                      <a:solidFill>
                        <a:srgbClr val="575457"/>
                      </a:solidFill>
                      <a:prstDash val="solid"/>
                    </a:lnR>
                    <a:lnT w="32004">
                      <a:solidFill>
                        <a:srgbClr val="575757"/>
                      </a:solidFill>
                      <a:prstDash val="solid"/>
                    </a:lnT>
                    <a:lnB w="32004">
                      <a:solidFill>
                        <a:srgbClr val="54545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7462">
                <a:tc gridSpan="3">
                  <a:txBody>
                    <a:bodyPr/>
                    <a:lstStyle/>
                    <a:p>
                      <a:pPr marL="11430" algn="ctr">
                        <a:lnSpc>
                          <a:spcPts val="2325"/>
                        </a:lnSpc>
                      </a:pPr>
                      <a:r>
                        <a:rPr sz="200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FFH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6576">
                      <a:solidFill>
                        <a:srgbClr val="575457"/>
                      </a:solidFill>
                      <a:prstDash val="solid"/>
                    </a:lnR>
                    <a:lnT w="32004">
                      <a:solidFill>
                        <a:srgbClr val="545454"/>
                      </a:solidFill>
                      <a:prstDash val="solid"/>
                    </a:lnT>
                    <a:lnB w="27432">
                      <a:solidFill>
                        <a:srgbClr val="48484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6606">
                <a:tc gridSpan="3"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</a:pPr>
                      <a:r>
                        <a:rPr sz="1600" b="1" dirty="0" smtClean="0">
                          <a:solidFill>
                            <a:srgbClr val="3F3F3F"/>
                          </a:solidFill>
                          <a:latin typeface="Arial"/>
                          <a:cs typeface="Arial"/>
                        </a:rPr>
                        <a:t>FEH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6576">
                      <a:solidFill>
                        <a:srgbClr val="575457"/>
                      </a:solidFill>
                      <a:prstDash val="solid"/>
                    </a:lnR>
                    <a:lnT w="27432">
                      <a:solidFill>
                        <a:srgbClr val="484848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2597">
                <a:tc gridSpan="3">
                  <a:txBody>
                    <a:bodyPr/>
                    <a:lstStyle/>
                    <a:p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36576">
                      <a:solidFill>
                        <a:srgbClr val="575457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774435" y="4203953"/>
          <a:ext cx="1965960" cy="15247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7954"/>
              </a:tblGrid>
              <a:tr h="171450">
                <a:tc>
                  <a:txBody>
                    <a:bodyPr/>
                    <a:lstStyle/>
                    <a:p>
                      <a:pPr marR="266065" algn="r">
                        <a:lnSpc>
                          <a:spcPts val="1395"/>
                        </a:lnSpc>
                      </a:pPr>
                      <a:r>
                        <a:rPr sz="1250" dirty="0" smtClean="0">
                          <a:solidFill>
                            <a:srgbClr val="3F3F3F"/>
                          </a:solidFill>
                          <a:latin typeface="Arial"/>
                          <a:cs typeface="Arial"/>
                        </a:rPr>
                        <a:t>............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T w="4572">
                      <a:solidFill>
                        <a:srgbClr val="484848"/>
                      </a:solidFill>
                      <a:prstDash val="solid"/>
                    </a:lnT>
                    <a:lnB w="32004">
                      <a:solidFill>
                        <a:srgbClr val="544F4F"/>
                      </a:solidFill>
                      <a:prstDash val="solid"/>
                    </a:lnB>
                  </a:tcPr>
                </a:tc>
              </a:tr>
              <a:tr h="267462">
                <a:tc>
                  <a:txBody>
                    <a:bodyPr/>
                    <a:lstStyle/>
                    <a:p>
                      <a:pPr marL="12065" algn="ctr">
                        <a:lnSpc>
                          <a:spcPts val="221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84H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2004">
                      <a:solidFill>
                        <a:srgbClr val="575454"/>
                      </a:solidFill>
                      <a:prstDash val="solid"/>
                    </a:lnR>
                    <a:lnT w="32004">
                      <a:solidFill>
                        <a:srgbClr val="544F4F"/>
                      </a:solidFill>
                      <a:prstDash val="solid"/>
                    </a:lnT>
                    <a:lnB w="27432">
                      <a:solidFill>
                        <a:srgbClr val="4B4B4B"/>
                      </a:solidFill>
                      <a:prstDash val="solid"/>
                    </a:lnB>
                  </a:tcPr>
                </a:tc>
              </a:tr>
              <a:tr h="267462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83H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2004">
                      <a:solidFill>
                        <a:srgbClr val="575454"/>
                      </a:solidFill>
                      <a:prstDash val="solid"/>
                    </a:lnR>
                    <a:lnT w="27432">
                      <a:solidFill>
                        <a:srgbClr val="4B4B4B"/>
                      </a:solidFill>
                      <a:prstDash val="solid"/>
                    </a:lnT>
                    <a:lnB w="22860">
                      <a:solidFill>
                        <a:srgbClr val="3F3F3F"/>
                      </a:solidFill>
                      <a:prstDash val="solid"/>
                    </a:lnB>
                  </a:tcPr>
                </a:tc>
              </a:tr>
              <a:tr h="265175">
                <a:tc>
                  <a:txBody>
                    <a:bodyPr/>
                    <a:lstStyle/>
                    <a:p>
                      <a:pPr marL="12065" algn="ctr">
                        <a:lnSpc>
                          <a:spcPts val="221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82H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2004">
                      <a:solidFill>
                        <a:srgbClr val="575454"/>
                      </a:solidFill>
                      <a:prstDash val="solid"/>
                    </a:lnR>
                    <a:lnT w="22860">
                      <a:solidFill>
                        <a:srgbClr val="3F3F3F"/>
                      </a:solidFill>
                      <a:prstDash val="solid"/>
                    </a:lnT>
                    <a:lnB w="22860">
                      <a:solidFill>
                        <a:srgbClr val="3B3B3B"/>
                      </a:solidFill>
                      <a:prstDash val="solid"/>
                    </a:lnB>
                  </a:tcPr>
                </a:tc>
              </a:tr>
              <a:tr h="267462">
                <a:tc>
                  <a:txBody>
                    <a:bodyPr/>
                    <a:lstStyle/>
                    <a:p>
                      <a:pPr marL="12065" algn="ctr">
                        <a:lnSpc>
                          <a:spcPts val="221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81H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2004">
                      <a:solidFill>
                        <a:srgbClr val="575454"/>
                      </a:solidFill>
                      <a:prstDash val="solid"/>
                    </a:lnR>
                    <a:lnT w="22860">
                      <a:solidFill>
                        <a:srgbClr val="3B3B3B"/>
                      </a:solidFill>
                      <a:prstDash val="solid"/>
                    </a:lnT>
                    <a:lnB w="27432">
                      <a:solidFill>
                        <a:srgbClr val="444444"/>
                      </a:solidFill>
                      <a:prstDash val="solid"/>
                    </a:lnB>
                  </a:tcPr>
                </a:tc>
              </a:tr>
              <a:tr h="269748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F3F3F"/>
                          </a:solidFill>
                          <a:latin typeface="Courier New"/>
                          <a:cs typeface="Courier New"/>
                        </a:rPr>
                        <a:t>SOH</a:t>
                      </a:r>
                      <a:endParaRPr sz="1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2004">
                      <a:solidFill>
                        <a:srgbClr val="545454"/>
                      </a:solidFill>
                      <a:prstDash val="solid"/>
                    </a:lnL>
                    <a:lnR w="32004">
                      <a:solidFill>
                        <a:srgbClr val="575454"/>
                      </a:solidFill>
                      <a:prstDash val="solid"/>
                    </a:lnR>
                    <a:lnT w="27432">
                      <a:solidFill>
                        <a:srgbClr val="444444"/>
                      </a:solidFill>
                      <a:prstDash val="solid"/>
                    </a:lnT>
                    <a:lnB w="27432">
                      <a:solidFill>
                        <a:srgbClr val="2F2F2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59980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 algn="ctr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2265" algn="l"/>
              </a:tabLst>
            </a:pPr>
            <a:r>
              <a:rPr sz="3200" dirty="0" smtClean="0">
                <a:latin typeface="Arial"/>
                <a:cs typeface="Arial"/>
              </a:rPr>
              <a:t>Wh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d,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R="8890" algn="ctr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J</a:t>
            </a:r>
            <a:r>
              <a:rPr sz="3200" spc="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JL,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JLE, JE,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JNE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112395" indent="-287020">
              <a:lnSpc>
                <a:spcPts val="336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ms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950" spc="-100" dirty="0" smtClean="0">
                <a:latin typeface="Arial"/>
                <a:cs typeface="Arial"/>
              </a:rPr>
              <a:t>g</a:t>
            </a:r>
            <a:r>
              <a:rPr sz="2950" spc="-55" dirty="0" smtClean="0">
                <a:latin typeface="Arial"/>
                <a:cs typeface="Arial"/>
              </a:rPr>
              <a:t>r</a:t>
            </a:r>
            <a:r>
              <a:rPr sz="2950" spc="-100" dirty="0" smtClean="0">
                <a:latin typeface="Arial"/>
                <a:cs typeface="Arial"/>
              </a:rPr>
              <a:t>e</a:t>
            </a:r>
            <a:r>
              <a:rPr sz="2950" spc="-95" dirty="0" smtClean="0">
                <a:latin typeface="Arial"/>
                <a:cs typeface="Arial"/>
              </a:rPr>
              <a:t>a</a:t>
            </a:r>
            <a:r>
              <a:rPr sz="2950" spc="-70" dirty="0" smtClean="0">
                <a:latin typeface="Arial"/>
                <a:cs typeface="Arial"/>
              </a:rPr>
              <a:t>ter</a:t>
            </a:r>
            <a:r>
              <a:rPr sz="2950" spc="-35" dirty="0" smtClean="0">
                <a:latin typeface="Arial"/>
                <a:cs typeface="Arial"/>
              </a:rPr>
              <a:t> </a:t>
            </a:r>
            <a:r>
              <a:rPr sz="2950" spc="-50" dirty="0" smtClean="0">
                <a:latin typeface="Arial"/>
                <a:cs typeface="Arial"/>
              </a:rPr>
              <a:t>t</a:t>
            </a:r>
            <a:r>
              <a:rPr sz="2950" spc="-95" dirty="0" smtClean="0">
                <a:latin typeface="Arial"/>
                <a:cs typeface="Arial"/>
              </a:rPr>
              <a:t>h</a:t>
            </a:r>
            <a:r>
              <a:rPr sz="2950" spc="-100" dirty="0" smtClean="0">
                <a:latin typeface="Arial"/>
                <a:cs typeface="Arial"/>
              </a:rPr>
              <a:t>an</a:t>
            </a:r>
            <a:r>
              <a:rPr sz="2950" spc="-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950" spc="-40" dirty="0" smtClean="0">
                <a:latin typeface="Arial"/>
                <a:cs typeface="Arial"/>
              </a:rPr>
              <a:t>l</a:t>
            </a:r>
            <a:r>
              <a:rPr sz="2950" spc="-95" dirty="0" smtClean="0">
                <a:latin typeface="Arial"/>
                <a:cs typeface="Arial"/>
              </a:rPr>
              <a:t>e</a:t>
            </a:r>
            <a:r>
              <a:rPr sz="2950" spc="-90" dirty="0" smtClean="0">
                <a:latin typeface="Arial"/>
                <a:cs typeface="Arial"/>
              </a:rPr>
              <a:t>ss</a:t>
            </a:r>
            <a:r>
              <a:rPr sz="2950" spc="-45" dirty="0" smtClean="0">
                <a:latin typeface="Arial"/>
                <a:cs typeface="Arial"/>
              </a:rPr>
              <a:t> </a:t>
            </a:r>
            <a:r>
              <a:rPr sz="2950" spc="-75" dirty="0" smtClean="0">
                <a:latin typeface="Arial"/>
                <a:cs typeface="Arial"/>
              </a:rPr>
              <a:t>th</a:t>
            </a:r>
            <a:r>
              <a:rPr sz="2950" spc="-90" dirty="0" smtClean="0">
                <a:latin typeface="Arial"/>
                <a:cs typeface="Arial"/>
              </a:rPr>
              <a:t>a</a:t>
            </a:r>
            <a:r>
              <a:rPr sz="2950" spc="-100" dirty="0" smtClean="0">
                <a:latin typeface="Arial"/>
                <a:cs typeface="Arial"/>
              </a:rPr>
              <a:t>n</a:t>
            </a:r>
            <a:r>
              <a:rPr sz="2950" spc="-3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refer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sig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 nu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ers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9"/>
              </a:spcBef>
            </a:pPr>
            <a:endParaRPr sz="6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When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JA,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JB, JAB,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JBE, JE,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JNE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7"/>
              </a:spcBef>
            </a:pPr>
            <a:endParaRPr sz="50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ms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950" spc="-100" dirty="0" smtClean="0">
                <a:latin typeface="Arial"/>
                <a:cs typeface="Arial"/>
              </a:rPr>
              <a:t>above</a:t>
            </a:r>
            <a:r>
              <a:rPr sz="2950" spc="-3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950" spc="-100" dirty="0" smtClean="0">
                <a:latin typeface="Arial"/>
                <a:cs typeface="Arial"/>
              </a:rPr>
              <a:t>be</a:t>
            </a:r>
            <a:r>
              <a:rPr sz="2950" spc="-35" dirty="0" smtClean="0">
                <a:latin typeface="Arial"/>
                <a:cs typeface="Arial"/>
              </a:rPr>
              <a:t>l</a:t>
            </a:r>
            <a:r>
              <a:rPr sz="2950" spc="-114" dirty="0" smtClean="0">
                <a:latin typeface="Arial"/>
                <a:cs typeface="Arial"/>
              </a:rPr>
              <a:t>ow</a:t>
            </a:r>
            <a:r>
              <a:rPr sz="2950" spc="-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</a:t>
            </a:r>
            <a:r>
              <a:rPr sz="2800" spc="-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ign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endParaRPr sz="2800">
              <a:latin typeface="Arial"/>
              <a:cs typeface="Arial"/>
            </a:endParaRPr>
          </a:p>
          <a:p>
            <a:pPr marR="5478780" algn="ctr">
              <a:lnSpc>
                <a:spcPts val="3320"/>
              </a:lnSpc>
            </a:pP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ers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Rema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ivid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ts, such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over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rit</a:t>
            </a:r>
            <a:r>
              <a:rPr sz="3200" spc="-24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Introd</a:t>
            </a:r>
            <a:r>
              <a:rPr sz="4000" b="1" spc="-45" dirty="0" smtClean="0">
                <a:latin typeface="Arial"/>
                <a:cs typeface="Arial"/>
              </a:rPr>
              <a:t>u</a:t>
            </a:r>
            <a:r>
              <a:rPr sz="4000" b="1" spc="-20" dirty="0" smtClean="0">
                <a:latin typeface="Arial"/>
                <a:cs typeface="Arial"/>
              </a:rPr>
              <a:t>ction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653"/>
            <a:ext cx="8538845" cy="49714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716915" indent="-342900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ch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pt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clu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calls, 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rns,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achi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2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42164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ch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pt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sents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 assemb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 st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(.I</a:t>
            </a:r>
            <a:r>
              <a:rPr sz="3200" spc="-37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.EL</a:t>
            </a:r>
            <a:r>
              <a:rPr sz="3200" spc="-10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E,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.E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SEI</a:t>
            </a:r>
            <a:r>
              <a:rPr sz="3200" spc="-3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.</a:t>
            </a:r>
            <a:r>
              <a:rPr sz="3200" spc="0" dirty="0" smtClean="0">
                <a:latin typeface="Arial"/>
                <a:cs typeface="Arial"/>
              </a:rPr>
              <a:t>ENDI</a:t>
            </a:r>
            <a:r>
              <a:rPr sz="3200" spc="-3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.WHI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E, </a:t>
            </a:r>
            <a:r>
              <a:rPr sz="3200" spc="-15" dirty="0" smtClean="0">
                <a:latin typeface="Arial"/>
                <a:cs typeface="Arial"/>
              </a:rPr>
              <a:t>.</a:t>
            </a:r>
            <a:r>
              <a:rPr sz="3200" spc="0" dirty="0" smtClean="0">
                <a:latin typeface="Arial"/>
                <a:cs typeface="Arial"/>
              </a:rPr>
              <a:t>END</a:t>
            </a:r>
            <a:r>
              <a:rPr sz="3200" spc="-180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.</a:t>
            </a:r>
            <a:r>
              <a:rPr sz="3200" spc="0" dirty="0" smtClean="0">
                <a:latin typeface="Arial"/>
                <a:cs typeface="Arial"/>
              </a:rPr>
              <a:t>REPE</a:t>
            </a:r>
            <a:r>
              <a:rPr sz="3200" spc="-250" dirty="0" smtClean="0">
                <a:latin typeface="Arial"/>
                <a:cs typeface="Arial"/>
              </a:rPr>
              <a:t>A</a:t>
            </a:r>
            <a:r>
              <a:rPr sz="3200" spc="-36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,</a:t>
            </a:r>
            <a:endParaRPr sz="3200">
              <a:latin typeface="Arial"/>
              <a:cs typeface="Arial"/>
            </a:endParaRPr>
          </a:p>
          <a:p>
            <a:pPr marL="355600" marR="6096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.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avai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version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.xx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MASM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-24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ASM,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versi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spc="-10" dirty="0" smtClean="0">
                <a:latin typeface="Arial"/>
                <a:cs typeface="Arial"/>
              </a:rPr>
              <a:t>5</a:t>
            </a:r>
            <a:r>
              <a:rPr sz="3200" spc="0" dirty="0" smtClean="0">
                <a:latin typeface="Arial"/>
                <a:cs typeface="Arial"/>
              </a:rPr>
              <a:t>.xx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set for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ASM compatibil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130540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Rem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vid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its, such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overf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ari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4102"/>
            <a:ext cx="7832725" cy="198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tic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JE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as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tiv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J</a:t>
            </a:r>
            <a:r>
              <a:rPr sz="2800" spc="-20" dirty="0" smtClean="0">
                <a:latin typeface="Arial"/>
                <a:cs typeface="Arial"/>
              </a:rPr>
              <a:t>Z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1270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All instructi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ve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 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ny ar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n’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ing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0" dirty="0" smtClean="0">
                <a:latin typeface="Arial"/>
                <a:cs typeface="Arial"/>
              </a:rPr>
              <a:t>do</a:t>
            </a:r>
            <a:r>
              <a:rPr sz="3200" spc="-5" dirty="0" smtClean="0">
                <a:latin typeface="Arial"/>
                <a:cs typeface="Arial"/>
              </a:rPr>
              <a:t>n’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sua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30" dirty="0" smtClean="0">
                <a:latin typeface="Arial"/>
                <a:cs typeface="Arial"/>
              </a:rPr>
              <a:t>T</a:t>
            </a:r>
            <a:r>
              <a:rPr sz="4200" b="1" spc="-150" dirty="0" smtClean="0">
                <a:latin typeface="Arial"/>
                <a:cs typeface="Arial"/>
              </a:rPr>
              <a:t>h</a:t>
            </a:r>
            <a:r>
              <a:rPr sz="4200" b="1" spc="-120" dirty="0" smtClean="0">
                <a:latin typeface="Arial"/>
                <a:cs typeface="Arial"/>
              </a:rPr>
              <a:t>e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C</a:t>
            </a:r>
            <a:r>
              <a:rPr sz="4200" b="1" spc="-145" dirty="0" smtClean="0">
                <a:latin typeface="Arial"/>
                <a:cs typeface="Arial"/>
              </a:rPr>
              <a:t>o</a:t>
            </a:r>
            <a:r>
              <a:rPr sz="4200" b="1" spc="-130" dirty="0" smtClean="0">
                <a:latin typeface="Arial"/>
                <a:cs typeface="Arial"/>
              </a:rPr>
              <a:t>n</a:t>
            </a:r>
            <a:r>
              <a:rPr sz="4200" b="1" spc="-150" dirty="0" smtClean="0">
                <a:latin typeface="Arial"/>
                <a:cs typeface="Arial"/>
              </a:rPr>
              <a:t>d</a:t>
            </a:r>
            <a:r>
              <a:rPr sz="4200" b="1" spc="-90" dirty="0" smtClean="0">
                <a:latin typeface="Arial"/>
                <a:cs typeface="Arial"/>
              </a:rPr>
              <a:t>itional</a:t>
            </a:r>
            <a:r>
              <a:rPr sz="4200" b="1" spc="-50" dirty="0" smtClean="0">
                <a:latin typeface="Arial"/>
                <a:cs typeface="Arial"/>
              </a:rPr>
              <a:t> </a:t>
            </a:r>
            <a:r>
              <a:rPr sz="4200" b="1" spc="-110" dirty="0" smtClean="0">
                <a:latin typeface="Arial"/>
                <a:cs typeface="Arial"/>
              </a:rPr>
              <a:t>Set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50" dirty="0" smtClean="0">
                <a:latin typeface="Arial"/>
                <a:cs typeface="Arial"/>
              </a:rPr>
              <a:t>I</a:t>
            </a:r>
            <a:r>
              <a:rPr sz="4200" b="1" spc="-100" dirty="0" smtClean="0">
                <a:latin typeface="Arial"/>
                <a:cs typeface="Arial"/>
              </a:rPr>
              <a:t>nstr</a:t>
            </a:r>
            <a:r>
              <a:rPr sz="4200" b="1" spc="-145" dirty="0" smtClean="0">
                <a:latin typeface="Arial"/>
                <a:cs typeface="Arial"/>
              </a:rPr>
              <a:t>u</a:t>
            </a:r>
            <a:r>
              <a:rPr sz="4200" b="1" spc="-95" dirty="0" smtClean="0">
                <a:latin typeface="Arial"/>
                <a:cs typeface="Arial"/>
              </a:rPr>
              <a:t>ctio</a:t>
            </a:r>
            <a:r>
              <a:rPr sz="4200" b="1" spc="-145" dirty="0" smtClean="0">
                <a:latin typeface="Arial"/>
                <a:cs typeface="Arial"/>
              </a:rPr>
              <a:t>n</a:t>
            </a:r>
            <a:r>
              <a:rPr sz="4200" b="1" spc="-120" dirty="0" smtClean="0">
                <a:latin typeface="Arial"/>
                <a:cs typeface="Arial"/>
              </a:rPr>
              <a:t>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7969884" cy="4349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ors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46799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ns te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ted by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nal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ut</a:t>
            </a:r>
            <a:r>
              <a:rPr sz="2800" spc="-15" dirty="0" smtClean="0">
                <a:latin typeface="Arial"/>
                <a:cs typeface="Arial"/>
              </a:rPr>
              <a:t> 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work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tru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marR="12700" lvl="1" indent="-287020" algn="just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onal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inst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cti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10" dirty="0" smtClean="0">
                <a:latin typeface="Arial"/>
                <a:cs typeface="Arial"/>
              </a:rPr>
              <a:t>r </a:t>
            </a:r>
            <a:r>
              <a:rPr sz="2800" spc="-15" dirty="0" smtClean="0">
                <a:latin typeface="Arial"/>
                <a:cs typeface="Arial"/>
              </a:rPr>
              <a:t>01</a:t>
            </a:r>
            <a:r>
              <a:rPr sz="2800" spc="-25" dirty="0" smtClean="0">
                <a:latin typeface="Arial"/>
                <a:cs typeface="Arial"/>
              </a:rPr>
              <a:t>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cl</a:t>
            </a:r>
            <a:r>
              <a:rPr sz="2800" spc="-15" dirty="0" smtClean="0">
                <a:latin typeface="Arial"/>
                <a:cs typeface="Arial"/>
              </a:rPr>
              <a:t>ear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00H,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ou</a:t>
            </a:r>
            <a:r>
              <a:rPr sz="2800" spc="-10" dirty="0" smtClean="0">
                <a:latin typeface="Arial"/>
                <a:cs typeface="Arial"/>
              </a:rPr>
              <a:t>tc</a:t>
            </a:r>
            <a:r>
              <a:rPr sz="2800" spc="-20" dirty="0" smtClean="0">
                <a:latin typeface="Arial"/>
                <a:cs typeface="Arial"/>
              </a:rPr>
              <a:t>ome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der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39497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ef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where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 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oi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LO</a:t>
            </a:r>
            <a:r>
              <a:rPr sz="4000" b="1" spc="-50" dirty="0" smtClean="0">
                <a:latin typeface="Arial"/>
                <a:cs typeface="Arial"/>
              </a:rPr>
              <a:t>O</a:t>
            </a:r>
            <a:r>
              <a:rPr sz="4000" b="1" spc="-30" dirty="0" smtClean="0">
                <a:latin typeface="Arial"/>
                <a:cs typeface="Arial"/>
              </a:rPr>
              <a:t>P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738870" cy="4508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 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creme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CX and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JNZ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808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8028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LOOP</a:t>
            </a:r>
            <a:r>
              <a:rPr sz="3200" spc="-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creme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CX.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35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X</a:t>
            </a:r>
            <a:r>
              <a:rPr sz="2800" spc="-5" dirty="0" smtClean="0">
                <a:latin typeface="Arial"/>
                <a:cs typeface="Arial"/>
              </a:rPr>
              <a:t> !</a:t>
            </a:r>
            <a:r>
              <a:rPr sz="2800" spc="-20" dirty="0" smtClean="0">
                <a:latin typeface="Arial"/>
                <a:cs typeface="Arial"/>
              </a:rPr>
              <a:t>=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0,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it </a:t>
            </a:r>
            <a:r>
              <a:rPr sz="2800" spc="-15" dirty="0" smtClean="0">
                <a:latin typeface="Arial"/>
                <a:cs typeface="Arial"/>
              </a:rPr>
              <a:t>jumps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ad</a:t>
            </a:r>
            <a:r>
              <a:rPr sz="2800" spc="-15" dirty="0" smtClean="0">
                <a:latin typeface="Arial"/>
                <a:cs typeface="Arial"/>
              </a:rPr>
              <a:t>dre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cated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l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CX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mes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0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ext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q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stru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utes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5588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LOOP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creme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CX 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ECX, 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46010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16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LOOP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CX;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OOP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ECX.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3675"/>
            <a:ext cx="8667750" cy="3018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60325" indent="-287020">
              <a:lnSpc>
                <a:spcPct val="100099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efa</a:t>
            </a:r>
            <a:r>
              <a:rPr sz="2800" spc="-10" dirty="0" smtClean="0">
                <a:latin typeface="Arial"/>
                <a:cs typeface="Arial"/>
              </a:rPr>
              <a:t>ult 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ch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LOOPW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800" spc="-15" dirty="0" smtClean="0">
                <a:latin typeface="Arial"/>
                <a:cs typeface="Arial"/>
              </a:rPr>
              <a:t>us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CX)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 LOOPD </a:t>
            </a: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800" spc="-15" dirty="0" smtClean="0">
                <a:latin typeface="Arial"/>
                <a:cs typeface="Arial"/>
              </a:rPr>
              <a:t>us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EC</a:t>
            </a:r>
            <a:r>
              <a:rPr sz="2800" spc="-35" dirty="0" smtClean="0">
                <a:latin typeface="Arial"/>
                <a:cs typeface="Arial"/>
              </a:rPr>
              <a:t>X</a:t>
            </a:r>
            <a:r>
              <a:rPr sz="2800" spc="-10" dirty="0" smtClean="0">
                <a:latin typeface="Arial"/>
                <a:cs typeface="Arial"/>
              </a:rPr>
              <a:t>)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8038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- </a:t>
            </a:r>
            <a:r>
              <a:rPr sz="2800" spc="-15" dirty="0" smtClean="0">
                <a:latin typeface="Arial"/>
                <a:cs typeface="Arial"/>
              </a:rPr>
              <a:t>Cor</a:t>
            </a:r>
            <a:r>
              <a:rPr sz="2800" spc="-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64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 co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RCX.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64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wide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rect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move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55" dirty="0" smtClean="0">
                <a:latin typeface="Arial"/>
                <a:cs typeface="Arial"/>
              </a:rPr>
              <a:t>C</a:t>
            </a:r>
            <a:r>
              <a:rPr sz="4200" b="1" spc="-145" dirty="0" smtClean="0">
                <a:latin typeface="Arial"/>
                <a:cs typeface="Arial"/>
              </a:rPr>
              <a:t>o</a:t>
            </a:r>
            <a:r>
              <a:rPr sz="4200" b="1" spc="-130" dirty="0" smtClean="0">
                <a:latin typeface="Arial"/>
                <a:cs typeface="Arial"/>
              </a:rPr>
              <a:t>n</a:t>
            </a:r>
            <a:r>
              <a:rPr sz="4200" b="1" spc="-150" dirty="0" smtClean="0">
                <a:latin typeface="Arial"/>
                <a:cs typeface="Arial"/>
              </a:rPr>
              <a:t>d</a:t>
            </a:r>
            <a:r>
              <a:rPr sz="4200" b="1" spc="-90" dirty="0" smtClean="0">
                <a:latin typeface="Arial"/>
                <a:cs typeface="Arial"/>
              </a:rPr>
              <a:t>itional</a:t>
            </a:r>
            <a:r>
              <a:rPr sz="4200" b="1" spc="-50" dirty="0" smtClean="0">
                <a:latin typeface="Arial"/>
                <a:cs typeface="Arial"/>
              </a:rPr>
              <a:t> </a:t>
            </a:r>
            <a:r>
              <a:rPr sz="4200" b="1" spc="-150" dirty="0" smtClean="0">
                <a:latin typeface="Arial"/>
                <a:cs typeface="Arial"/>
              </a:rPr>
              <a:t>LO</a:t>
            </a:r>
            <a:r>
              <a:rPr sz="4200" b="1" spc="-180" dirty="0" smtClean="0">
                <a:latin typeface="Arial"/>
                <a:cs typeface="Arial"/>
              </a:rPr>
              <a:t>O</a:t>
            </a:r>
            <a:r>
              <a:rPr sz="4200" b="1" spc="-130" dirty="0" smtClean="0">
                <a:latin typeface="Arial"/>
                <a:cs typeface="Arial"/>
              </a:rPr>
              <a:t>Ps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533130" cy="4998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LOOP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 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forms:</a:t>
            </a:r>
            <a:endParaRPr sz="32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LOOPE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LOOPNE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8001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LOOPE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(</a:t>
            </a:r>
            <a:r>
              <a:rPr sz="3200" b="1" spc="0" dirty="0" smtClean="0">
                <a:latin typeface="Arial"/>
                <a:cs typeface="Arial"/>
              </a:rPr>
              <a:t>loop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while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equ</a:t>
            </a:r>
            <a:r>
              <a:rPr sz="3200" b="1" spc="-15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 if CX </a:t>
            </a:r>
            <a:r>
              <a:rPr sz="3200" spc="-10" dirty="0" smtClean="0">
                <a:latin typeface="Arial"/>
                <a:cs typeface="Arial"/>
              </a:rPr>
              <a:t>!</a:t>
            </a:r>
            <a:r>
              <a:rPr sz="3200" spc="0" dirty="0" smtClean="0">
                <a:latin typeface="Arial"/>
                <a:cs typeface="Arial"/>
              </a:rPr>
              <a:t>=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0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exists.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53530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will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loo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co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q</a:t>
            </a:r>
            <a:r>
              <a:rPr sz="2800" spc="-15" dirty="0" smtClean="0">
                <a:latin typeface="Arial"/>
                <a:cs typeface="Arial"/>
              </a:rPr>
              <a:t>ual or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 CX</a:t>
            </a:r>
            <a:r>
              <a:rPr sz="2800" spc="-5" dirty="0" smtClean="0">
                <a:latin typeface="Arial"/>
                <a:cs typeface="Arial"/>
              </a:rPr>
              <a:t> 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15" dirty="0" smtClean="0">
                <a:latin typeface="Arial"/>
                <a:cs typeface="Arial"/>
              </a:rPr>
              <a:t>ter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em</a:t>
            </a:r>
            <a:r>
              <a:rPr sz="2800" spc="-15" dirty="0" smtClean="0">
                <a:latin typeface="Arial"/>
                <a:cs typeface="Arial"/>
              </a:rPr>
              <a:t>ents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LOOPNE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(</a:t>
            </a:r>
            <a:r>
              <a:rPr sz="3200" b="1" spc="0" dirty="0" smtClean="0">
                <a:latin typeface="Arial"/>
                <a:cs typeface="Arial"/>
              </a:rPr>
              <a:t>loop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while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not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equ</a:t>
            </a:r>
            <a:r>
              <a:rPr sz="3200" b="1" spc="-10" dirty="0" smtClean="0">
                <a:latin typeface="Arial"/>
                <a:cs typeface="Arial"/>
              </a:rPr>
              <a:t>a</a:t>
            </a:r>
            <a:r>
              <a:rPr sz="3200" b="1" spc="-3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CX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!=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0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-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-e</a:t>
            </a:r>
            <a:r>
              <a:rPr sz="3200" spc="-10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exists.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marR="65405" lvl="1" indent="-287020" algn="ctr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will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loop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equ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CX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em</a:t>
            </a:r>
            <a:r>
              <a:rPr sz="2800" spc="-15" dirty="0" smtClean="0">
                <a:latin typeface="Arial"/>
                <a:cs typeface="Arial"/>
              </a:rPr>
              <a:t>ents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7900670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cessors,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LOOP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CX 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ECX 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4102"/>
            <a:ext cx="8509635" cy="4602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LOOP</a:t>
            </a:r>
            <a:r>
              <a:rPr sz="2800" spc="-3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W/</a:t>
            </a:r>
            <a:r>
              <a:rPr sz="2800" spc="-15" dirty="0" smtClean="0">
                <a:latin typeface="Arial"/>
                <a:cs typeface="Arial"/>
              </a:rPr>
              <a:t>L</a:t>
            </a:r>
            <a:r>
              <a:rPr sz="2800" spc="-25" dirty="0" smtClean="0">
                <a:latin typeface="Arial"/>
                <a:cs typeface="Arial"/>
              </a:rPr>
              <a:t>OO</a:t>
            </a:r>
            <a:r>
              <a:rPr sz="2800" spc="-3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LOOPN</a:t>
            </a:r>
            <a:r>
              <a:rPr sz="2800" spc="-3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W/</a:t>
            </a:r>
            <a:r>
              <a:rPr sz="2800" spc="-15" dirty="0" smtClean="0">
                <a:latin typeface="Arial"/>
                <a:cs typeface="Arial"/>
              </a:rPr>
              <a:t>L</a:t>
            </a:r>
            <a:r>
              <a:rPr sz="2800" spc="-25" dirty="0" smtClean="0">
                <a:latin typeface="Arial"/>
                <a:cs typeface="Arial"/>
              </a:rPr>
              <a:t>OO</a:t>
            </a:r>
            <a:r>
              <a:rPr sz="2800" spc="-3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NED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rid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mode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ne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Und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64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op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29"/>
              </a:lnSpc>
            </a:pPr>
            <a:r>
              <a:rPr sz="3200" dirty="0" smtClean="0">
                <a:latin typeface="Arial"/>
                <a:cs typeface="Arial"/>
              </a:rPr>
              <a:t>RCX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th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exist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LOOPE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PNE.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LOO</a:t>
            </a:r>
            <a:r>
              <a:rPr sz="2800" spc="-3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ame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L</a:t>
            </a:r>
            <a:r>
              <a:rPr sz="2800" spc="-25" dirty="0" smtClean="0">
                <a:latin typeface="Arial"/>
                <a:cs typeface="Arial"/>
              </a:rPr>
              <a:t>O</a:t>
            </a:r>
            <a:r>
              <a:rPr sz="2800" spc="-4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PZ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5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LOOP</a:t>
            </a:r>
            <a:r>
              <a:rPr sz="2800" spc="-3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ame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LOOPNZ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850"/>
              </a:lnSpc>
              <a:spcBef>
                <a:spcPts val="38"/>
              </a:spcBef>
              <a:buClr>
                <a:srgbClr val="0D4000"/>
              </a:buClr>
              <a:buFont typeface="Arial"/>
              <a:buChar char="–"/>
            </a:pPr>
            <a:endParaRPr sz="850"/>
          </a:p>
          <a:p>
            <a:pPr marL="355600" marR="1045844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LOOPE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LOOP</a:t>
            </a:r>
            <a:r>
              <a:rPr sz="3200" spc="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pl</a:t>
            </a:r>
            <a:r>
              <a:rPr sz="3200" spc="-24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143635" algn="l"/>
              </a:tabLst>
            </a:pPr>
            <a:r>
              <a:rPr sz="4000" b="1" spc="-30" dirty="0" smtClean="0">
                <a:latin typeface="Arial"/>
                <a:cs typeface="Arial"/>
              </a:rPr>
              <a:t>6–</a:t>
            </a:r>
            <a:r>
              <a:rPr sz="4000" b="1" spc="-25" dirty="0" smtClean="0">
                <a:latin typeface="Arial"/>
                <a:cs typeface="Arial"/>
              </a:rPr>
              <a:t>2	</a:t>
            </a:r>
            <a:r>
              <a:rPr sz="4000" b="1" spc="-30" dirty="0" smtClean="0">
                <a:latin typeface="Arial"/>
                <a:cs typeface="Arial"/>
              </a:rPr>
              <a:t>CO</a:t>
            </a:r>
            <a:r>
              <a:rPr sz="4000" b="1" spc="-50" dirty="0" smtClean="0">
                <a:latin typeface="Arial"/>
                <a:cs typeface="Arial"/>
              </a:rPr>
              <a:t>N</a:t>
            </a:r>
            <a:r>
              <a:rPr sz="4000" b="1" spc="-25" dirty="0" smtClean="0">
                <a:latin typeface="Arial"/>
                <a:cs typeface="Arial"/>
              </a:rPr>
              <a:t>T</a:t>
            </a:r>
            <a:r>
              <a:rPr sz="4000" b="1" spc="-4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OL</a:t>
            </a:r>
            <a:r>
              <a:rPr sz="4000" b="1" spc="-45" dirty="0" smtClean="0">
                <a:latin typeface="Arial"/>
                <a:cs typeface="Arial"/>
              </a:rPr>
              <a:t>L</a:t>
            </a:r>
            <a:r>
              <a:rPr sz="4000" b="1" spc="-25" dirty="0" smtClean="0">
                <a:latin typeface="Arial"/>
                <a:cs typeface="Arial"/>
              </a:rPr>
              <a:t>ING</a:t>
            </a:r>
            <a:r>
              <a:rPr sz="4000" b="1" spc="30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T</a:t>
            </a:r>
            <a:r>
              <a:rPr sz="4000" b="1" spc="-45" dirty="0" smtClean="0">
                <a:latin typeface="Arial"/>
                <a:cs typeface="Arial"/>
              </a:rPr>
              <a:t>H</a:t>
            </a:r>
            <a:r>
              <a:rPr sz="4000" b="1" spc="-30" dirty="0" smtClean="0">
                <a:latin typeface="Arial"/>
                <a:cs typeface="Arial"/>
              </a:rPr>
              <a:t>E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F</a:t>
            </a:r>
            <a:r>
              <a:rPr sz="4000" b="1" spc="-40" dirty="0" smtClean="0">
                <a:latin typeface="Arial"/>
                <a:cs typeface="Arial"/>
              </a:rPr>
              <a:t>L</a:t>
            </a:r>
            <a:r>
              <a:rPr sz="4000" b="1" spc="-35" dirty="0" smtClean="0">
                <a:latin typeface="Arial"/>
                <a:cs typeface="Arial"/>
              </a:rPr>
              <a:t>OW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OF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THE</a:t>
            </a:r>
            <a:r>
              <a:rPr sz="4000" b="1" spc="-1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PROGR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632965"/>
            <a:ext cx="8673465" cy="44475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Easi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u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assem</a:t>
            </a:r>
            <a:r>
              <a:rPr sz="3200" spc="-2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endParaRPr sz="3200">
              <a:latin typeface="Arial"/>
              <a:cs typeface="Arial"/>
            </a:endParaRPr>
          </a:p>
          <a:p>
            <a:pPr marL="355600" marR="127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.I</a:t>
            </a:r>
            <a:r>
              <a:rPr sz="3200" spc="-37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, .E</a:t>
            </a:r>
            <a:r>
              <a:rPr sz="3200" spc="-2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SE, </a:t>
            </a:r>
            <a:r>
              <a:rPr sz="3200" spc="-10" dirty="0" smtClean="0">
                <a:latin typeface="Arial"/>
                <a:cs typeface="Arial"/>
              </a:rPr>
              <a:t>.</a:t>
            </a:r>
            <a:r>
              <a:rPr sz="3200" spc="0" dirty="0" smtClean="0">
                <a:latin typeface="Arial"/>
                <a:cs typeface="Arial"/>
              </a:rPr>
              <a:t>ELSE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-3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.ENDIF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fl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correct 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j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8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nts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wa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cate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ec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al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sembly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age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mmand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35" dirty="0" smtClean="0">
                <a:latin typeface="Arial"/>
                <a:cs typeface="Arial"/>
              </a:rPr>
              <a:t>A</a:t>
            </a:r>
            <a:r>
              <a:rPr sz="2800" spc="-25" dirty="0" smtClean="0">
                <a:latin typeface="Arial"/>
                <a:cs typeface="Arial"/>
              </a:rPr>
              <a:t>SM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464184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assembly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 st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 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ava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SM version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.xx,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rli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versions.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754951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Oth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stat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vel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clu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.REPE</a:t>
            </a:r>
            <a:r>
              <a:rPr sz="3200" spc="-245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–</a:t>
            </a:r>
            <a:r>
              <a:rPr sz="3200" spc="0" dirty="0" smtClean="0">
                <a:latin typeface="Arial"/>
                <a:cs typeface="Arial"/>
              </a:rPr>
              <a:t>.UNTIL</a:t>
            </a:r>
            <a:r>
              <a:rPr sz="3200" spc="-1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.WHIL</a:t>
            </a:r>
            <a:r>
              <a:rPr sz="3200" spc="-25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–</a:t>
            </a:r>
            <a:r>
              <a:rPr sz="3200" spc="0" dirty="0" smtClean="0">
                <a:latin typeface="Arial"/>
                <a:cs typeface="Arial"/>
              </a:rPr>
              <a:t>.END</a:t>
            </a:r>
            <a:r>
              <a:rPr sz="3200" spc="-180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3675"/>
            <a:ext cx="8422005" cy="2861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1116330" indent="-287020">
              <a:lnSpc>
                <a:spcPct val="100099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the</a:t>
            </a:r>
            <a:r>
              <a:rPr sz="2800" b="1" spc="15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d</a:t>
            </a:r>
            <a:r>
              <a:rPr sz="2800" b="1" spc="-30" dirty="0" smtClean="0">
                <a:latin typeface="Arial"/>
                <a:cs typeface="Arial"/>
              </a:rPr>
              <a:t>o</a:t>
            </a:r>
            <a:r>
              <a:rPr sz="2800" b="1" spc="-10" dirty="0" smtClean="0">
                <a:latin typeface="Arial"/>
                <a:cs typeface="Arial"/>
              </a:rPr>
              <a:t>t</a:t>
            </a:r>
            <a:r>
              <a:rPr sz="2800" b="1" spc="15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commands</a:t>
            </a:r>
            <a:r>
              <a:rPr sz="2800" b="1" spc="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ot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fun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-15" dirty="0" smtClean="0">
                <a:latin typeface="Arial"/>
                <a:cs typeface="Arial"/>
              </a:rPr>
              <a:t>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75" dirty="0" smtClean="0">
                <a:latin typeface="Arial"/>
                <a:cs typeface="Arial"/>
              </a:rPr>
              <a:t>V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35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++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li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em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Never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ercase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assemb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com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 assem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10"/>
              </a:spcBef>
            </a:pPr>
            <a:endParaRPr sz="800"/>
          </a:p>
          <a:p>
            <a:pPr marL="756285" marR="880744" indent="-287020">
              <a:lnSpc>
                <a:spcPts val="335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</a:t>
            </a:r>
            <a:r>
              <a:rPr sz="2800" spc="-20" dirty="0" smtClean="0">
                <a:latin typeface="Arial"/>
                <a:cs typeface="Arial"/>
              </a:rPr>
              <a:t>em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10" dirty="0" smtClean="0">
                <a:latin typeface="Arial"/>
                <a:cs typeface="Arial"/>
              </a:rPr>
              <a:t>rv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C++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ll</a:t>
            </a:r>
            <a:r>
              <a:rPr sz="2800" spc="-15" dirty="0" smtClean="0">
                <a:latin typeface="Arial"/>
                <a:cs typeface="Arial"/>
              </a:rPr>
              <a:t> ca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pr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ems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40" dirty="0" smtClean="0">
                <a:latin typeface="Arial"/>
                <a:cs typeface="Arial"/>
              </a:rPr>
              <a:t>W</a:t>
            </a:r>
            <a:r>
              <a:rPr sz="4000" b="1" spc="-45" dirty="0" smtClean="0">
                <a:latin typeface="Arial"/>
                <a:cs typeface="Arial"/>
              </a:rPr>
              <a:t>H</a:t>
            </a:r>
            <a:r>
              <a:rPr sz="4000" b="1" spc="-25" dirty="0" smtClean="0">
                <a:latin typeface="Arial"/>
                <a:cs typeface="Arial"/>
              </a:rPr>
              <a:t>ILE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Loo</a:t>
            </a:r>
            <a:r>
              <a:rPr sz="4000" b="1" spc="-45" dirty="0" smtClean="0">
                <a:latin typeface="Arial"/>
                <a:cs typeface="Arial"/>
              </a:rPr>
              <a:t>p</a:t>
            </a:r>
            <a:r>
              <a:rPr sz="4000" b="1" spc="-25" dirty="0" smtClean="0"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712835" cy="5019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.EN</a:t>
            </a:r>
            <a:r>
              <a:rPr sz="2800" spc="-40" dirty="0" smtClean="0">
                <a:latin typeface="Arial"/>
                <a:cs typeface="Arial"/>
              </a:rPr>
              <a:t>D</a:t>
            </a:r>
            <a:r>
              <a:rPr sz="2800" spc="-30" dirty="0" smtClean="0">
                <a:latin typeface="Arial"/>
                <a:cs typeface="Arial"/>
              </a:rPr>
              <a:t>W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sta</a:t>
            </a:r>
            <a:r>
              <a:rPr sz="2800" spc="-20" dirty="0" smtClean="0">
                <a:latin typeface="Arial"/>
                <a:cs typeface="Arial"/>
              </a:rPr>
              <a:t>teme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nds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loo</a:t>
            </a:r>
            <a:r>
              <a:rPr sz="2800" spc="-20" dirty="0" smtClean="0">
                <a:latin typeface="Arial"/>
                <a:cs typeface="Arial"/>
              </a:rPr>
              <a:t>p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.BREAK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.CO</a:t>
            </a:r>
            <a:r>
              <a:rPr sz="3200" spc="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TINUE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ava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</a:pPr>
            <a:endParaRPr sz="650"/>
          </a:p>
          <a:p>
            <a:pPr marL="756285" marR="1270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.BR</a:t>
            </a:r>
            <a:r>
              <a:rPr sz="2800" spc="-3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AK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wed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.IF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br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ak co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.BR</a:t>
            </a:r>
            <a:r>
              <a:rPr sz="2800" spc="-3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AK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.IF</a:t>
            </a:r>
            <a:r>
              <a:rPr sz="2800" spc="-1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AL</a:t>
            </a:r>
            <a:r>
              <a:rPr sz="2800" spc="-1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==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0</a:t>
            </a:r>
            <a:r>
              <a:rPr sz="2800" spc="-30" dirty="0" smtClean="0">
                <a:latin typeface="Arial"/>
                <a:cs typeface="Arial"/>
              </a:rPr>
              <a:t>DH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.CO</a:t>
            </a:r>
            <a:r>
              <a:rPr sz="2800" spc="-4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TIN</a:t>
            </a:r>
            <a:r>
              <a:rPr sz="2800" spc="-40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use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low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–.WHILE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op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met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38"/>
              </a:spcBef>
            </a:pPr>
            <a:endParaRPr sz="850"/>
          </a:p>
          <a:p>
            <a:pPr marL="355600" marR="814705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.BREAK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.CO</a:t>
            </a:r>
            <a:r>
              <a:rPr sz="3200" spc="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TINUE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comm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 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same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C++.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RE</a:t>
            </a:r>
            <a:r>
              <a:rPr sz="4000" b="1" spc="-45" dirty="0" smtClean="0">
                <a:latin typeface="Arial"/>
                <a:cs typeface="Arial"/>
              </a:rPr>
              <a:t>P</a:t>
            </a:r>
            <a:r>
              <a:rPr sz="4000" b="1" spc="-30" dirty="0" smtClean="0">
                <a:latin typeface="Arial"/>
                <a:cs typeface="Arial"/>
              </a:rPr>
              <a:t>E</a:t>
            </a:r>
            <a:r>
              <a:rPr sz="4000" b="1" spc="-340" dirty="0" smtClean="0">
                <a:latin typeface="Arial"/>
                <a:cs typeface="Arial"/>
              </a:rPr>
              <a:t>A</a:t>
            </a:r>
            <a:r>
              <a:rPr sz="4000" b="1" spc="-250" dirty="0" smtClean="0">
                <a:latin typeface="Arial"/>
                <a:cs typeface="Arial"/>
              </a:rPr>
              <a:t>T</a:t>
            </a:r>
            <a:r>
              <a:rPr sz="4000" b="1" spc="-25" dirty="0" smtClean="0">
                <a:latin typeface="Arial"/>
                <a:cs typeface="Arial"/>
              </a:rPr>
              <a:t>-UN</a:t>
            </a:r>
            <a:r>
              <a:rPr sz="4000" b="1" spc="-40" dirty="0" smtClean="0">
                <a:latin typeface="Arial"/>
                <a:cs typeface="Arial"/>
              </a:rPr>
              <a:t>T</a:t>
            </a:r>
            <a:r>
              <a:rPr sz="4000" b="1" spc="-20" dirty="0" smtClean="0">
                <a:latin typeface="Arial"/>
                <a:cs typeface="Arial"/>
              </a:rPr>
              <a:t>IL</a:t>
            </a:r>
            <a:r>
              <a:rPr sz="4000" b="1" spc="-50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Lo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5" dirty="0" smtClean="0">
                <a:latin typeface="Arial"/>
                <a:cs typeface="Arial"/>
              </a:rPr>
              <a:t>ps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514715" cy="4998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seri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 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re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til some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ccurs.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29845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.REPE</a:t>
            </a:r>
            <a:r>
              <a:rPr sz="3200" spc="-24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start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23812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fi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.</a:t>
            </a:r>
            <a:r>
              <a:rPr sz="2800" spc="-25" dirty="0" smtClean="0">
                <a:latin typeface="Arial"/>
                <a:cs typeface="Arial"/>
              </a:rPr>
              <a:t>UN</a:t>
            </a:r>
            <a:r>
              <a:rPr sz="2800" spc="-3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IL</a:t>
            </a:r>
            <a:r>
              <a:rPr sz="2800" spc="-9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which cont</a:t>
            </a:r>
            <a:r>
              <a:rPr sz="2800" spc="-10" dirty="0" smtClean="0">
                <a:latin typeface="Arial"/>
                <a:cs typeface="Arial"/>
              </a:rPr>
              <a:t>ai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.UNTI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CXZ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LOOP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check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CX for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.UN</a:t>
            </a:r>
            <a:r>
              <a:rPr sz="2800" spc="-3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ILCXZ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CX</a:t>
            </a:r>
            <a:r>
              <a:rPr sz="2800" spc="-10" dirty="0" smtClean="0">
                <a:latin typeface="Arial"/>
                <a:cs typeface="Arial"/>
              </a:rPr>
              <a:t> r</a:t>
            </a:r>
            <a:r>
              <a:rPr sz="2800" spc="-15" dirty="0" smtClean="0">
                <a:latin typeface="Arial"/>
                <a:cs typeface="Arial"/>
              </a:rPr>
              <a:t>egi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counte</a:t>
            </a:r>
            <a:r>
              <a:rPr sz="2800" spc="-10" dirty="0" smtClean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eat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l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fixe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-15" dirty="0" smtClean="0">
                <a:latin typeface="Arial"/>
                <a:cs typeface="Arial"/>
              </a:rPr>
              <a:t>ber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times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889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0" dirty="0" smtClean="0">
                <a:latin typeface="Arial"/>
                <a:cs typeface="Arial"/>
              </a:rPr>
              <a:t>h</a:t>
            </a:r>
            <a:r>
              <a:rPr sz="4000" b="1" spc="-20" dirty="0" smtClean="0">
                <a:latin typeface="Arial"/>
                <a:cs typeface="Arial"/>
              </a:rPr>
              <a:t>apt</a:t>
            </a:r>
            <a:r>
              <a:rPr sz="4000" b="1" spc="-40" dirty="0" smtClean="0">
                <a:latin typeface="Arial"/>
                <a:cs typeface="Arial"/>
              </a:rPr>
              <a:t>e</a:t>
            </a:r>
            <a:r>
              <a:rPr sz="4000" b="1" spc="-20" dirty="0" smtClean="0">
                <a:latin typeface="Arial"/>
                <a:cs typeface="Arial"/>
              </a:rPr>
              <a:t>r</a:t>
            </a:r>
            <a:r>
              <a:rPr sz="4000" b="1" spc="2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Objectiv</a:t>
            </a:r>
            <a:r>
              <a:rPr sz="4000" b="1" spc="-40" dirty="0" smtClean="0">
                <a:latin typeface="Arial"/>
                <a:cs typeface="Arial"/>
              </a:rPr>
              <a:t>e</a:t>
            </a:r>
            <a:r>
              <a:rPr sz="4000" b="1" spc="-25" dirty="0" smtClean="0"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814704"/>
            <a:ext cx="8464550" cy="4195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 smtClean="0">
                <a:latin typeface="Arial"/>
                <a:cs typeface="Arial"/>
              </a:rPr>
              <a:t>U</a:t>
            </a:r>
            <a:r>
              <a:rPr sz="2400" b="1" spc="-10" dirty="0" smtClean="0">
                <a:latin typeface="Arial"/>
                <a:cs typeface="Arial"/>
              </a:rPr>
              <a:t>p</a:t>
            </a:r>
            <a:r>
              <a:rPr sz="2400" b="1" spc="0" dirty="0" smtClean="0">
                <a:latin typeface="Arial"/>
                <a:cs typeface="Arial"/>
              </a:rPr>
              <a:t>on completion</a:t>
            </a:r>
            <a:r>
              <a:rPr sz="2400" b="1" spc="-4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of this</a:t>
            </a:r>
            <a:r>
              <a:rPr sz="2400" b="1" spc="-1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ch</a:t>
            </a:r>
            <a:r>
              <a:rPr sz="2400" b="1" spc="-10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pte</a:t>
            </a:r>
            <a:r>
              <a:rPr sz="2400" b="1" spc="-130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, </a:t>
            </a:r>
            <a:r>
              <a:rPr sz="2400" b="1" spc="-30" dirty="0" smtClean="0">
                <a:latin typeface="Arial"/>
                <a:cs typeface="Arial"/>
              </a:rPr>
              <a:t>y</a:t>
            </a:r>
            <a:r>
              <a:rPr sz="2400" b="1" spc="0" dirty="0" smtClean="0">
                <a:latin typeface="Arial"/>
                <a:cs typeface="Arial"/>
              </a:rPr>
              <a:t>ou</a:t>
            </a:r>
            <a:r>
              <a:rPr sz="2400" b="1" spc="5" dirty="0" smtClean="0">
                <a:latin typeface="Arial"/>
                <a:cs typeface="Arial"/>
              </a:rPr>
              <a:t> </a:t>
            </a:r>
            <a:r>
              <a:rPr sz="2400" b="1" spc="25" dirty="0" smtClean="0">
                <a:latin typeface="Arial"/>
                <a:cs typeface="Arial"/>
              </a:rPr>
              <a:t>w</a:t>
            </a:r>
            <a:r>
              <a:rPr sz="2400" b="1" spc="0" dirty="0" smtClean="0">
                <a:latin typeface="Arial"/>
                <a:cs typeface="Arial"/>
              </a:rPr>
              <a:t>ill</a:t>
            </a:r>
            <a:r>
              <a:rPr sz="2400" b="1" spc="-55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be able</a:t>
            </a:r>
            <a:r>
              <a:rPr sz="2400" b="1" spc="-1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to: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of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2425" marR="62547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assemb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 stat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.I</a:t>
            </a:r>
            <a:r>
              <a:rPr sz="3200" spc="-37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, .REPE</a:t>
            </a:r>
            <a:r>
              <a:rPr sz="3200" spc="-250" dirty="0" smtClean="0">
                <a:latin typeface="Arial"/>
                <a:cs typeface="Arial"/>
              </a:rPr>
              <a:t>A</a:t>
            </a:r>
            <a:r>
              <a:rPr sz="3200" spc="-36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, .WHIL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 for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clu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structure.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122046"/>
            <a:ext cx="4734560" cy="604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  <a:tabLst>
                <a:tab pos="1143635" algn="l"/>
              </a:tabLst>
            </a:pPr>
            <a:r>
              <a:rPr sz="4000" b="1" spc="-30" dirty="0" smtClean="0">
                <a:latin typeface="Arial"/>
                <a:cs typeface="Arial"/>
              </a:rPr>
              <a:t>6–</a:t>
            </a:r>
            <a:r>
              <a:rPr sz="4000" b="1" spc="-25" dirty="0" smtClean="0">
                <a:latin typeface="Arial"/>
                <a:cs typeface="Arial"/>
              </a:rPr>
              <a:t>3	</a:t>
            </a:r>
            <a:r>
              <a:rPr sz="4000" b="1" spc="-30" dirty="0" smtClean="0">
                <a:latin typeface="Arial"/>
                <a:cs typeface="Arial"/>
              </a:rPr>
              <a:t>PR</a:t>
            </a:r>
            <a:r>
              <a:rPr sz="4000" b="1" spc="-50" dirty="0" smtClean="0">
                <a:latin typeface="Arial"/>
                <a:cs typeface="Arial"/>
              </a:rPr>
              <a:t>O</a:t>
            </a:r>
            <a:r>
              <a:rPr sz="4000" b="1" spc="-30" dirty="0" smtClean="0">
                <a:latin typeface="Arial"/>
                <a:cs typeface="Arial"/>
              </a:rPr>
              <a:t>CE</a:t>
            </a:r>
            <a:r>
              <a:rPr sz="4000" b="1" spc="-50" dirty="0" smtClean="0">
                <a:latin typeface="Arial"/>
                <a:cs typeface="Arial"/>
              </a:rPr>
              <a:t>D</a:t>
            </a:r>
            <a:r>
              <a:rPr sz="4000" b="1" spc="-30" dirty="0" smtClean="0">
                <a:latin typeface="Arial"/>
                <a:cs typeface="Arial"/>
              </a:rPr>
              <a:t>U</a:t>
            </a:r>
            <a:r>
              <a:rPr sz="4000" b="1" spc="-4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7856855" cy="4413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 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usu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sk.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39687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su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ne,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met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funct</a:t>
            </a:r>
            <a:r>
              <a:rPr sz="2800" b="1" spc="-5" dirty="0" smtClean="0">
                <a:latin typeface="Arial"/>
                <a:cs typeface="Arial"/>
              </a:rPr>
              <a:t>i</a:t>
            </a:r>
            <a:r>
              <a:rPr sz="2800" b="1" spc="-20" dirty="0" smtClean="0">
                <a:latin typeface="Arial"/>
                <a:cs typeface="Arial"/>
              </a:rPr>
              <a:t>on</a:t>
            </a:r>
            <a:r>
              <a:rPr sz="2800" b="1" spc="3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-15" dirty="0" smtClean="0">
                <a:latin typeface="Arial"/>
                <a:cs typeface="Arial"/>
              </a:rPr>
              <a:t> imp</a:t>
            </a:r>
            <a:r>
              <a:rPr sz="2800" spc="-10" dirty="0" smtClean="0">
                <a:latin typeface="Arial"/>
                <a:cs typeface="Arial"/>
              </a:rPr>
              <a:t>orta</a:t>
            </a:r>
            <a:r>
              <a:rPr sz="2800" spc="-15" dirty="0" smtClean="0">
                <a:latin typeface="Arial"/>
                <a:cs typeface="Arial"/>
              </a:rPr>
              <a:t>nt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m</a:t>
            </a:r>
            <a:r>
              <a:rPr sz="2800" spc="-55" dirty="0" smtClean="0">
                <a:latin typeface="Arial"/>
                <a:cs typeface="Arial"/>
              </a:rPr>
              <a:t>’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ar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3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8128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usa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software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stored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ce,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 o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cessar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15621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saves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memo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sp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ma</a:t>
            </a:r>
            <a:r>
              <a:rPr sz="2800" spc="-5" dirty="0" smtClean="0">
                <a:latin typeface="Arial"/>
                <a:cs typeface="Arial"/>
              </a:rPr>
              <a:t>k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it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 deve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ware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60107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Disadv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p</a:t>
            </a:r>
            <a:r>
              <a:rPr sz="3200" spc="0" dirty="0" smtClean="0">
                <a:latin typeface="Arial"/>
                <a:cs typeface="Arial"/>
              </a:rPr>
              <a:t>roce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 it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akes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k to,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turn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39342"/>
            <a:ext cx="8624570" cy="4892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625475" indent="-287020">
              <a:lnSpc>
                <a:spcPts val="335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CALL</a:t>
            </a:r>
            <a:r>
              <a:rPr sz="2800" spc="-9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li</a:t>
            </a:r>
            <a:r>
              <a:rPr sz="2800" spc="-15" dirty="0" smtClean="0">
                <a:latin typeface="Arial"/>
                <a:cs typeface="Arial"/>
              </a:rPr>
              <a:t>nks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e;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RET</a:t>
            </a:r>
            <a:r>
              <a:rPr sz="2800" spc="-35" dirty="0" smtClean="0">
                <a:latin typeface="Arial"/>
                <a:cs typeface="Arial"/>
              </a:rPr>
              <a:t> </a:t>
            </a:r>
            <a:r>
              <a:rPr sz="2800" spc="25" dirty="0" smtClean="0">
                <a:latin typeface="Arial"/>
                <a:cs typeface="Arial"/>
              </a:rPr>
              <a:t>(</a:t>
            </a:r>
            <a:r>
              <a:rPr sz="2800" b="1" spc="-15" dirty="0" smtClean="0">
                <a:latin typeface="Arial"/>
                <a:cs typeface="Arial"/>
              </a:rPr>
              <a:t>return</a:t>
            </a:r>
            <a:r>
              <a:rPr sz="2800" spc="-10" dirty="0" smtClean="0">
                <a:latin typeface="Arial"/>
                <a:cs typeface="Arial"/>
              </a:rPr>
              <a:t>) 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om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"/>
              </a:spcBef>
            </a:pPr>
            <a:endParaRPr sz="650"/>
          </a:p>
          <a:p>
            <a:pPr marL="355600" marR="43307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shes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 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(</a:t>
            </a:r>
            <a:r>
              <a:rPr sz="3200" b="1" spc="0" dirty="0" smtClean="0">
                <a:latin typeface="Arial"/>
                <a:cs typeface="Arial"/>
              </a:rPr>
              <a:t>return</a:t>
            </a:r>
            <a:r>
              <a:rPr sz="3200" b="1" spc="-4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a</a:t>
            </a:r>
            <a:r>
              <a:rPr sz="3200" b="1" spc="-10" dirty="0" smtClean="0">
                <a:latin typeface="Arial"/>
                <a:cs typeface="Arial"/>
              </a:rPr>
              <a:t>d</a:t>
            </a:r>
            <a:r>
              <a:rPr sz="3200" b="1" spc="0" dirty="0" smtClean="0">
                <a:latin typeface="Arial"/>
                <a:cs typeface="Arial"/>
              </a:rPr>
              <a:t>dre</a:t>
            </a:r>
            <a:r>
              <a:rPr sz="3200" b="1" spc="-20" dirty="0" smtClean="0">
                <a:latin typeface="Arial"/>
                <a:cs typeface="Arial"/>
              </a:rPr>
              <a:t>s</a:t>
            </a:r>
            <a:r>
              <a:rPr sz="3200" b="1" spc="0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stac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r>
              <a:rPr sz="2800" spc="-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stores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etu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dd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wh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procedur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 calle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dur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program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marL="355600" marR="12700" indent="-342900" algn="just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RET</a:t>
            </a:r>
            <a:r>
              <a:rPr sz="3200" spc="-7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stack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fo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lowi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29119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roce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 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PROC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ctive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 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ENDP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rective.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4102"/>
            <a:ext cx="8404860" cy="3959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ach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ap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ars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pr</a:t>
            </a:r>
            <a:r>
              <a:rPr sz="2800" spc="-15" dirty="0" smtClean="0">
                <a:latin typeface="Arial"/>
                <a:cs typeface="Arial"/>
              </a:rPr>
              <a:t>oce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ure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me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PR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ol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owed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NE</a:t>
            </a:r>
            <a:r>
              <a:rPr sz="2800" spc="-35" dirty="0" smtClean="0">
                <a:latin typeface="Arial"/>
                <a:cs typeface="Arial"/>
              </a:rPr>
              <a:t>A</a:t>
            </a:r>
            <a:r>
              <a:rPr sz="2800" spc="-25" dirty="0" smtClean="0">
                <a:latin typeface="Arial"/>
                <a:cs typeface="Arial"/>
              </a:rPr>
              <a:t>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80" dirty="0" smtClean="0">
                <a:latin typeface="Arial"/>
                <a:cs typeface="Arial"/>
              </a:rPr>
              <a:t>F</a:t>
            </a:r>
            <a:r>
              <a:rPr sz="2800" spc="-20" dirty="0" smtClean="0">
                <a:latin typeface="Arial"/>
                <a:cs typeface="Arial"/>
              </a:rPr>
              <a:t>AR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3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MASM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version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.x,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NEAR 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8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AR type can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wed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 stat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407034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5" dirty="0" smtClean="0">
                <a:latin typeface="Arial"/>
                <a:cs typeface="Arial"/>
              </a:rPr>
              <a:t>U</a:t>
            </a:r>
            <a:r>
              <a:rPr sz="2800" spc="-35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al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ows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num</a:t>
            </a:r>
            <a:r>
              <a:rPr sz="2800" spc="-15" dirty="0" smtClean="0">
                <a:latin typeface="Arial"/>
                <a:cs typeface="Arial"/>
              </a:rPr>
              <a:t>ber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reg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au</a:t>
            </a:r>
            <a:r>
              <a:rPr sz="2800" spc="-20" dirty="0" smtClean="0">
                <a:latin typeface="Arial"/>
                <a:cs typeface="Arial"/>
              </a:rPr>
              <a:t>tom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tic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ly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stack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 fro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 within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649970" cy="3130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Proc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 software</a:t>
            </a:r>
            <a:endParaRPr sz="3200">
              <a:latin typeface="Arial"/>
              <a:cs typeface="Arial"/>
            </a:endParaRPr>
          </a:p>
          <a:p>
            <a:pPr marR="17780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(gl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writt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far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91821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Proc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ven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sk (loca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ly 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 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 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25" dirty="0" smtClean="0">
                <a:latin typeface="Arial"/>
                <a:cs typeface="Arial"/>
              </a:rPr>
              <a:t>LL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064500" cy="45802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2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sfers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of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7429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CALL</a:t>
            </a:r>
            <a:r>
              <a:rPr sz="3200" spc="-1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saves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turn 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ly 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 the 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when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7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 exec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35" dirty="0" smtClean="0">
                <a:latin typeface="Arial"/>
                <a:cs typeface="Arial"/>
              </a:rPr>
              <a:t>Nea</a:t>
            </a:r>
            <a:r>
              <a:rPr sz="4200" b="1" spc="-85" dirty="0" smtClean="0">
                <a:latin typeface="Arial"/>
                <a:cs typeface="Arial"/>
              </a:rPr>
              <a:t>r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C</a:t>
            </a:r>
            <a:r>
              <a:rPr sz="4200" b="1" spc="-170" dirty="0" smtClean="0">
                <a:latin typeface="Arial"/>
                <a:cs typeface="Arial"/>
              </a:rPr>
              <a:t>A</a:t>
            </a:r>
            <a:r>
              <a:rPr sz="4200" b="1" spc="-130" dirty="0" smtClean="0">
                <a:latin typeface="Arial"/>
                <a:cs typeface="Arial"/>
              </a:rPr>
              <a:t>LL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498205" cy="49961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3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fi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st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conta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op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;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ond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rd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 cont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di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em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1270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When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es,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irst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shes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fset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to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8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fse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 ad</a:t>
            </a:r>
            <a:r>
              <a:rPr sz="2800" spc="-15" dirty="0" smtClean="0">
                <a:latin typeface="Arial"/>
                <a:cs typeface="Arial"/>
              </a:rPr>
              <a:t>dre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inst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cti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pp</a:t>
            </a:r>
            <a:r>
              <a:rPr sz="2800" spc="-15" dirty="0" smtClean="0">
                <a:latin typeface="Arial"/>
                <a:cs typeface="Arial"/>
              </a:rPr>
              <a:t>ears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 (</a:t>
            </a:r>
            <a:r>
              <a:rPr sz="2800" spc="-15" dirty="0" smtClean="0">
                <a:latin typeface="Arial"/>
                <a:cs typeface="Arial"/>
              </a:rPr>
              <a:t>IP</a:t>
            </a:r>
            <a:r>
              <a:rPr sz="2800" spc="-6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EIP)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8"/>
              </a:spcBef>
            </a:pPr>
            <a:endParaRPr sz="700"/>
          </a:p>
          <a:p>
            <a:pPr marL="355600" marR="186690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It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ispl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&amp;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3 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nsfer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7080884" cy="483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save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EIP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836421"/>
            <a:ext cx="7749540" cy="4420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367030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lwa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nts 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next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5" dirty="0" smtClean="0"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14478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IP/E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shed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progra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ol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pa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inst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cti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fo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owing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CALL</a:t>
            </a:r>
            <a:r>
              <a:rPr sz="2800" spc="-9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af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pr</a:t>
            </a:r>
            <a:r>
              <a:rPr sz="2800" spc="-15" dirty="0" smtClean="0">
                <a:latin typeface="Arial"/>
                <a:cs typeface="Arial"/>
              </a:rPr>
              <a:t>oce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ure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nds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6–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shows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return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(IP) stored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 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64408" y="2322576"/>
            <a:ext cx="2404872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64408" y="3730752"/>
            <a:ext cx="2185416" cy="3017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64408" y="4352544"/>
            <a:ext cx="2404872" cy="827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10128" y="1453896"/>
            <a:ext cx="0" cy="928115"/>
          </a:xfrm>
          <a:custGeom>
            <a:avLst/>
            <a:gdLst/>
            <a:ahLst/>
            <a:cxnLst/>
            <a:rect l="l" t="t" r="r" b="b"/>
            <a:pathLst>
              <a:path h="928115">
                <a:moveTo>
                  <a:pt x="0" y="928115"/>
                </a:moveTo>
                <a:lnTo>
                  <a:pt x="0" y="0"/>
                </a:lnTo>
              </a:path>
            </a:pathLst>
          </a:custGeom>
          <a:ln w="18288">
            <a:solidFill>
              <a:srgbClr val="57575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23409" y="1362455"/>
            <a:ext cx="0" cy="978408"/>
          </a:xfrm>
          <a:custGeom>
            <a:avLst/>
            <a:gdLst/>
            <a:ahLst/>
            <a:cxnLst/>
            <a:rect l="l" t="t" r="r" b="b"/>
            <a:pathLst>
              <a:path h="978408">
                <a:moveTo>
                  <a:pt x="0" y="978408"/>
                </a:moveTo>
                <a:lnTo>
                  <a:pt x="0" y="0"/>
                </a:lnTo>
              </a:path>
            </a:pathLst>
          </a:custGeom>
          <a:ln w="13716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87267" y="1417319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18288">
            <a:solidFill>
              <a:srgbClr val="5B5B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00984" y="1618488"/>
            <a:ext cx="1129283" cy="0"/>
          </a:xfrm>
          <a:custGeom>
            <a:avLst/>
            <a:gdLst/>
            <a:ahLst/>
            <a:cxnLst/>
            <a:rect l="l" t="t" r="r" b="b"/>
            <a:pathLst>
              <a:path w="1129283">
                <a:moveTo>
                  <a:pt x="0" y="0"/>
                </a:moveTo>
                <a:lnTo>
                  <a:pt x="1129283" y="0"/>
                </a:lnTo>
              </a:path>
            </a:pathLst>
          </a:custGeom>
          <a:ln w="18288">
            <a:solidFill>
              <a:srgbClr val="57575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00984" y="1867661"/>
            <a:ext cx="1129283" cy="0"/>
          </a:xfrm>
          <a:custGeom>
            <a:avLst/>
            <a:gdLst/>
            <a:ahLst/>
            <a:cxnLst/>
            <a:rect l="l" t="t" r="r" b="b"/>
            <a:pathLst>
              <a:path w="1129283">
                <a:moveTo>
                  <a:pt x="0" y="0"/>
                </a:moveTo>
                <a:lnTo>
                  <a:pt x="1129283" y="0"/>
                </a:lnTo>
              </a:path>
            </a:pathLst>
          </a:custGeom>
          <a:ln w="13716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00984" y="2119122"/>
            <a:ext cx="1129283" cy="0"/>
          </a:xfrm>
          <a:custGeom>
            <a:avLst/>
            <a:gdLst/>
            <a:ahLst/>
            <a:cxnLst/>
            <a:rect l="l" t="t" r="r" b="b"/>
            <a:pathLst>
              <a:path w="1129283">
                <a:moveTo>
                  <a:pt x="0" y="0"/>
                </a:moveTo>
                <a:lnTo>
                  <a:pt x="1129283" y="0"/>
                </a:lnTo>
              </a:path>
            </a:pathLst>
          </a:custGeom>
          <a:ln w="13716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10128" y="3047238"/>
            <a:ext cx="1110996" cy="0"/>
          </a:xfrm>
          <a:custGeom>
            <a:avLst/>
            <a:gdLst/>
            <a:ahLst/>
            <a:cxnLst/>
            <a:rect l="l" t="t" r="r" b="b"/>
            <a:pathLst>
              <a:path w="1110996">
                <a:moveTo>
                  <a:pt x="0" y="0"/>
                </a:moveTo>
                <a:lnTo>
                  <a:pt x="1110996" y="0"/>
                </a:lnTo>
              </a:path>
            </a:pathLst>
          </a:custGeom>
          <a:ln w="13716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10128" y="3296411"/>
            <a:ext cx="1110996" cy="0"/>
          </a:xfrm>
          <a:custGeom>
            <a:avLst/>
            <a:gdLst/>
            <a:ahLst/>
            <a:cxnLst/>
            <a:rect l="l" t="t" r="r" b="b"/>
            <a:pathLst>
              <a:path w="1110996">
                <a:moveTo>
                  <a:pt x="0" y="0"/>
                </a:moveTo>
                <a:lnTo>
                  <a:pt x="1110996" y="0"/>
                </a:lnTo>
              </a:path>
            </a:pathLst>
          </a:custGeom>
          <a:ln w="27432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10128" y="3545585"/>
            <a:ext cx="1110996" cy="0"/>
          </a:xfrm>
          <a:custGeom>
            <a:avLst/>
            <a:gdLst/>
            <a:ahLst/>
            <a:cxnLst/>
            <a:rect l="l" t="t" r="r" b="b"/>
            <a:pathLst>
              <a:path w="1110996">
                <a:moveTo>
                  <a:pt x="0" y="0"/>
                </a:moveTo>
                <a:lnTo>
                  <a:pt x="1110996" y="0"/>
                </a:lnTo>
              </a:path>
            </a:pathLst>
          </a:custGeom>
          <a:ln w="13716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48455" y="3897629"/>
            <a:ext cx="772668" cy="0"/>
          </a:xfrm>
          <a:custGeom>
            <a:avLst/>
            <a:gdLst/>
            <a:ahLst/>
            <a:cxnLst/>
            <a:rect l="l" t="t" r="r" b="b"/>
            <a:pathLst>
              <a:path w="772668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18288">
            <a:solidFill>
              <a:srgbClr val="5B5B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79908" y="134365"/>
            <a:ext cx="7892415" cy="277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50" dirty="0" smtClean="0">
                <a:solidFill>
                  <a:srgbClr val="010101"/>
                </a:solidFill>
                <a:latin typeface="Arial"/>
                <a:cs typeface="Arial"/>
              </a:rPr>
              <a:t>6-6 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effect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0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1750" b="1" spc="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near</a:t>
            </a:r>
            <a:r>
              <a:rPr sz="1750" b="1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CALL</a:t>
            </a:r>
            <a:r>
              <a:rPr sz="1750" b="1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on</a:t>
            </a:r>
            <a:r>
              <a:rPr sz="1750" b="1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stack</a:t>
            </a:r>
            <a:r>
              <a:rPr sz="1750" b="1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instruction</a:t>
            </a:r>
            <a:r>
              <a:rPr sz="1750" b="1" spc="11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pointer.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57932" y="2822955"/>
            <a:ext cx="1657985" cy="9245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">
              <a:lnSpc>
                <a:spcPct val="100000"/>
              </a:lnSpc>
            </a:pP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11003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7145">
              <a:lnSpc>
                <a:spcPct val="100000"/>
              </a:lnSpc>
            </a:pPr>
            <a:r>
              <a:rPr sz="1100" b="1" spc="-15" dirty="0" smtClean="0">
                <a:solidFill>
                  <a:srgbClr val="626262"/>
                </a:solidFill>
                <a:latin typeface="Arial"/>
                <a:cs typeface="Arial"/>
              </a:rPr>
              <a:t>11002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8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sz="1100" b="1" spc="30" dirty="0" smtClean="0">
                <a:solidFill>
                  <a:srgbClr val="727272"/>
                </a:solidFill>
                <a:latin typeface="Arial"/>
                <a:cs typeface="Arial"/>
              </a:rPr>
              <a:t>1</a:t>
            </a:r>
            <a:r>
              <a:rPr sz="1100" b="1" spc="-10" dirty="0" smtClean="0">
                <a:solidFill>
                  <a:srgbClr val="4D4D4D"/>
                </a:solidFill>
                <a:latin typeface="Arial"/>
                <a:cs typeface="Arial"/>
              </a:rPr>
              <a:t>1001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8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570230" algn="l"/>
                <a:tab pos="1644650" algn="l"/>
              </a:tabLst>
            </a:pPr>
            <a:r>
              <a:rPr sz="1100" b="1" spc="30" dirty="0" smtClean="0">
                <a:solidFill>
                  <a:srgbClr val="727272"/>
                </a:solidFill>
                <a:latin typeface="Arial"/>
                <a:cs typeface="Arial"/>
              </a:rPr>
              <a:t>1</a:t>
            </a:r>
            <a:r>
              <a:rPr sz="1100" b="1" spc="5" dirty="0" smtClean="0">
                <a:solidFill>
                  <a:srgbClr val="4D4D4D"/>
                </a:solidFill>
                <a:latin typeface="Arial"/>
                <a:cs typeface="Arial"/>
              </a:rPr>
              <a:t>1000	</a:t>
            </a:r>
            <a:r>
              <a:rPr sz="1100" b="1" u="sng" spc="-5" dirty="0" smtClean="0">
                <a:solidFill>
                  <a:srgbClr val="4D4D4D"/>
                </a:solidFill>
                <a:latin typeface="Arial"/>
                <a:cs typeface="Arial"/>
              </a:rPr>
              <a:t> 	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89452" y="3078988"/>
            <a:ext cx="754380" cy="179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-30" dirty="0" smtClean="0">
                <a:solidFill>
                  <a:srgbClr val="626262"/>
                </a:solidFill>
                <a:latin typeface="Arial"/>
                <a:cs typeface="Arial"/>
              </a:rPr>
              <a:t>(</a:t>
            </a:r>
            <a:r>
              <a:rPr sz="1100" b="1" spc="-50" dirty="0" smtClean="0">
                <a:solidFill>
                  <a:srgbClr val="626262"/>
                </a:solidFill>
                <a:latin typeface="Arial"/>
                <a:cs typeface="Arial"/>
              </a:rPr>
              <a:t>Procedure</a:t>
            </a:r>
            <a:r>
              <a:rPr sz="1100" b="1" spc="-30" dirty="0" smtClean="0">
                <a:solidFill>
                  <a:srgbClr val="626262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46267" y="3578097"/>
            <a:ext cx="1548130" cy="4940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4445">
              <a:lnSpc>
                <a:spcPct val="75000"/>
              </a:lnSpc>
            </a:pP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SP </a:t>
            </a:r>
            <a:r>
              <a:rPr sz="1100" b="1" spc="-45" dirty="0" smtClean="0">
                <a:solidFill>
                  <a:srgbClr val="626262"/>
                </a:solidFill>
                <a:latin typeface="Arial"/>
                <a:cs typeface="Arial"/>
              </a:rPr>
              <a:t>before</a:t>
            </a: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55" dirty="0" smtClean="0">
                <a:solidFill>
                  <a:srgbClr val="626262"/>
                </a:solidFill>
                <a:latin typeface="Arial"/>
                <a:cs typeface="Arial"/>
              </a:rPr>
              <a:t>CALL</a:t>
            </a:r>
            <a:r>
              <a:rPr sz="1100" b="1" spc="-5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95" dirty="0" smtClean="0">
                <a:solidFill>
                  <a:srgbClr val="727272"/>
                </a:solidFill>
                <a:latin typeface="Arial"/>
                <a:cs typeface="Arial"/>
              </a:rPr>
              <a:t>=</a:t>
            </a:r>
            <a:r>
              <a:rPr sz="1100" b="1" spc="-80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100" b="1" spc="5" dirty="0" smtClean="0">
                <a:solidFill>
                  <a:srgbClr val="626262"/>
                </a:solidFill>
                <a:latin typeface="Arial"/>
                <a:cs typeface="Arial"/>
              </a:rPr>
              <a:t>FFFF</a:t>
            </a:r>
            <a:r>
              <a:rPr sz="1100" b="1" spc="0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10" dirty="0" smtClean="0">
                <a:solidFill>
                  <a:srgbClr val="626262"/>
                </a:solidFill>
                <a:latin typeface="Arial"/>
                <a:cs typeface="Arial"/>
              </a:rPr>
              <a:t>SS</a:t>
            </a:r>
            <a:r>
              <a:rPr sz="1100" b="1" spc="-55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35" dirty="0" smtClean="0">
                <a:solidFill>
                  <a:srgbClr val="626262"/>
                </a:solidFill>
                <a:latin typeface="Arial"/>
                <a:cs typeface="Arial"/>
              </a:rPr>
              <a:t>before</a:t>
            </a: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60" dirty="0" smtClean="0">
                <a:solidFill>
                  <a:srgbClr val="626262"/>
                </a:solidFill>
                <a:latin typeface="Arial"/>
                <a:cs typeface="Arial"/>
              </a:rPr>
              <a:t>CALL</a:t>
            </a: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550" b="1" spc="-225" dirty="0" smtClean="0">
                <a:solidFill>
                  <a:srgbClr val="727272"/>
                </a:solidFill>
                <a:latin typeface="Times New Roman"/>
                <a:cs typeface="Times New Roman"/>
              </a:rPr>
              <a:t>=</a:t>
            </a:r>
            <a:r>
              <a:rPr sz="1550" b="1" spc="-90" dirty="0" smtClean="0">
                <a:solidFill>
                  <a:srgbClr val="727272"/>
                </a:solidFill>
                <a:latin typeface="Times New Roman"/>
                <a:cs typeface="Times New Roman"/>
              </a:rPr>
              <a:t> </a:t>
            </a:r>
            <a:r>
              <a:rPr sz="1100" b="1" spc="-220" dirty="0" smtClean="0">
                <a:solidFill>
                  <a:srgbClr val="4D4D4D"/>
                </a:solidFill>
                <a:latin typeface="Arial"/>
                <a:cs typeface="Arial"/>
              </a:rPr>
              <a:t>AOOO</a:t>
            </a:r>
            <a:endParaRPr sz="1100">
              <a:latin typeface="Arial"/>
              <a:cs typeface="Arial"/>
            </a:endParaRPr>
          </a:p>
          <a:p>
            <a:pPr marL="17145">
              <a:lnSpc>
                <a:spcPts val="1280"/>
              </a:lnSpc>
            </a:pPr>
            <a:r>
              <a:rPr sz="1100" b="1" spc="15" dirty="0" smtClean="0">
                <a:solidFill>
                  <a:srgbClr val="626262"/>
                </a:solidFill>
                <a:latin typeface="Arial"/>
                <a:cs typeface="Arial"/>
              </a:rPr>
              <a:t>IP </a:t>
            </a:r>
            <a:r>
              <a:rPr sz="1100" b="1" spc="70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45" dirty="0" smtClean="0">
                <a:solidFill>
                  <a:srgbClr val="626262"/>
                </a:solidFill>
                <a:latin typeface="Arial"/>
                <a:cs typeface="Arial"/>
              </a:rPr>
              <a:t>before</a:t>
            </a:r>
            <a:r>
              <a:rPr sz="1100" b="1" spc="25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60" dirty="0" smtClean="0">
                <a:solidFill>
                  <a:srgbClr val="626262"/>
                </a:solidFill>
                <a:latin typeface="Arial"/>
                <a:cs typeface="Arial"/>
              </a:rPr>
              <a:t>CALL</a:t>
            </a: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95" dirty="0" smtClean="0">
                <a:solidFill>
                  <a:srgbClr val="727272"/>
                </a:solidFill>
                <a:latin typeface="Arial"/>
                <a:cs typeface="Arial"/>
              </a:rPr>
              <a:t>=</a:t>
            </a:r>
            <a:r>
              <a:rPr sz="1100" b="1" spc="-114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100" b="1" spc="10" dirty="0" smtClean="0">
                <a:solidFill>
                  <a:srgbClr val="626262"/>
                </a:solidFill>
                <a:latin typeface="Arial"/>
                <a:cs typeface="Arial"/>
              </a:rPr>
              <a:t>0003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57932" y="4331716"/>
            <a:ext cx="419100" cy="1184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-15" dirty="0" smtClean="0">
                <a:solidFill>
                  <a:srgbClr val="626262"/>
                </a:solidFill>
                <a:latin typeface="Arial"/>
                <a:cs typeface="Arial"/>
              </a:rPr>
              <a:t>10004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6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1100" b="1" spc="-80" dirty="0" smtClean="0">
                <a:solidFill>
                  <a:srgbClr val="727272"/>
                </a:solidFill>
                <a:latin typeface="Arial"/>
                <a:cs typeface="Arial"/>
              </a:rPr>
              <a:t>1</a:t>
            </a:r>
            <a:r>
              <a:rPr sz="1100" b="1" spc="20" dirty="0" smtClean="0">
                <a:solidFill>
                  <a:srgbClr val="4D4D4D"/>
                </a:solidFill>
                <a:latin typeface="Arial"/>
                <a:cs typeface="Arial"/>
              </a:rPr>
              <a:t>0003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5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1100" b="1" dirty="0" smtClean="0">
                <a:solidFill>
                  <a:srgbClr val="727272"/>
                </a:solidFill>
                <a:latin typeface="Arial"/>
                <a:cs typeface="Arial"/>
              </a:rPr>
              <a:t>10002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8"/>
              </a:spcBef>
            </a:pPr>
            <a:endParaRPr sz="550"/>
          </a:p>
          <a:p>
            <a:pPr marL="17145">
              <a:lnSpc>
                <a:spcPct val="100000"/>
              </a:lnSpc>
            </a:pP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10001</a:t>
            </a:r>
            <a:endParaRPr sz="11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10"/>
              </a:spcBef>
            </a:pPr>
            <a:endParaRPr sz="650"/>
          </a:p>
          <a:p>
            <a:pPr marL="21590">
              <a:lnSpc>
                <a:spcPct val="100000"/>
              </a:lnSpc>
            </a:pP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10000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67859" y="5093461"/>
            <a:ext cx="937894" cy="186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spc="1210" dirty="0" smtClean="0">
                <a:solidFill>
                  <a:srgbClr val="4D4D4D"/>
                </a:solidFill>
                <a:latin typeface="Arial"/>
                <a:cs typeface="Arial"/>
              </a:rPr>
              <a:t>}</a:t>
            </a:r>
            <a:r>
              <a:rPr sz="1150" spc="-19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150" spc="5" dirty="0" smtClean="0">
                <a:solidFill>
                  <a:srgbClr val="4D4D4D"/>
                </a:solidFill>
                <a:latin typeface="Arial"/>
                <a:cs typeface="Arial"/>
              </a:rPr>
              <a:t>N</a:t>
            </a:r>
            <a:r>
              <a:rPr sz="1150" spc="-114" dirty="0" smtClean="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sz="1150" spc="15" dirty="0" smtClean="0">
                <a:solidFill>
                  <a:srgbClr val="727272"/>
                </a:solidFill>
                <a:latin typeface="Arial"/>
                <a:cs typeface="Arial"/>
              </a:rPr>
              <a:t>ar</a:t>
            </a:r>
            <a:r>
              <a:rPr sz="1150" spc="-80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150" spc="-30" dirty="0" smtClean="0">
                <a:solidFill>
                  <a:srgbClr val="626262"/>
                </a:solidFill>
                <a:latin typeface="Arial"/>
                <a:cs typeface="Arial"/>
              </a:rPr>
              <a:t>CALL</a:t>
            </a:r>
            <a:endParaRPr sz="11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45283" y="2155444"/>
            <a:ext cx="220979" cy="179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25" dirty="0" smtClean="0">
                <a:solidFill>
                  <a:srgbClr val="626262"/>
                </a:solidFill>
                <a:latin typeface="Arial"/>
                <a:cs typeface="Arial"/>
              </a:rPr>
              <a:t>SP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84779" y="1530820"/>
            <a:ext cx="476884" cy="794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7780" algn="just">
              <a:lnSpc>
                <a:spcPct val="141500"/>
              </a:lnSpc>
            </a:pPr>
            <a:r>
              <a:rPr sz="1350" b="1" spc="-140" dirty="0" smtClean="0">
                <a:solidFill>
                  <a:srgbClr val="626262"/>
                </a:solidFill>
                <a:latin typeface="Courier New"/>
                <a:cs typeface="Courier New"/>
              </a:rPr>
              <a:t>AFFFF </a:t>
            </a:r>
            <a:r>
              <a:rPr sz="1100" b="1" spc="-40" dirty="0" smtClean="0">
                <a:solidFill>
                  <a:srgbClr val="626262"/>
                </a:solidFill>
                <a:latin typeface="Arial"/>
                <a:cs typeface="Arial"/>
              </a:rPr>
              <a:t>AFFFE</a:t>
            </a:r>
            <a:r>
              <a:rPr sz="1100" b="1" spc="-20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30" dirty="0" smtClean="0">
                <a:solidFill>
                  <a:srgbClr val="626262"/>
                </a:solidFill>
                <a:latin typeface="Arial"/>
                <a:cs typeface="Arial"/>
              </a:rPr>
              <a:t>AFFFO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35755" y="1131315"/>
            <a:ext cx="528955" cy="179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-50" dirty="0" smtClean="0">
                <a:solidFill>
                  <a:srgbClr val="626262"/>
                </a:solidFill>
                <a:latin typeface="Arial"/>
                <a:cs typeface="Arial"/>
              </a:rPr>
              <a:t>Memory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87315" y="1990852"/>
            <a:ext cx="375920" cy="179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-45" dirty="0" smtClean="0">
                <a:solidFill>
                  <a:srgbClr val="626262"/>
                </a:solidFill>
                <a:latin typeface="Arial"/>
                <a:cs typeface="Arial"/>
              </a:rPr>
              <a:t>Stack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72915" y="1898650"/>
            <a:ext cx="200660" cy="213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b="1" spc="-60" dirty="0" smtClean="0">
                <a:solidFill>
                  <a:srgbClr val="626262"/>
                </a:solidFill>
                <a:latin typeface="Courier New"/>
                <a:cs typeface="Courier New"/>
              </a:rPr>
              <a:t>00</a:t>
            </a:r>
            <a:endParaRPr sz="1250">
              <a:latin typeface="Courier New"/>
              <a:cs typeface="Courier Ne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72915" y="2169159"/>
            <a:ext cx="190500" cy="179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35" dirty="0" smtClean="0">
                <a:solidFill>
                  <a:srgbClr val="626262"/>
                </a:solidFill>
                <a:latin typeface="Arial"/>
                <a:cs typeface="Arial"/>
              </a:rPr>
              <a:t>03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65124" y="6299200"/>
            <a:ext cx="398716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5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24460" y="6240526"/>
            <a:ext cx="3694429" cy="592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9950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9950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D4D4D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46836" y="6427215"/>
            <a:ext cx="3690620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46836" y="6695185"/>
            <a:ext cx="70231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291840" y="4002785"/>
          <a:ext cx="1145286" cy="1737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0996"/>
              </a:tblGrid>
              <a:tr h="290322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2860">
                      <a:solidFill>
                        <a:srgbClr val="646464"/>
                      </a:solidFill>
                      <a:prstDash val="solid"/>
                    </a:lnR>
                    <a:lnT w="4572">
                      <a:solidFill>
                        <a:srgbClr val="747474"/>
                      </a:solidFill>
                      <a:prstDash val="solid"/>
                    </a:lnT>
                    <a:lnB w="13716">
                      <a:solidFill>
                        <a:srgbClr val="484848"/>
                      </a:solidFill>
                      <a:prstDash val="solid"/>
                    </a:lnB>
                  </a:tcPr>
                </a:tc>
              </a:tr>
              <a:tr h="249173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2860">
                      <a:solidFill>
                        <a:srgbClr val="646464"/>
                      </a:solidFill>
                      <a:prstDash val="solid"/>
                    </a:lnR>
                    <a:lnT w="13716">
                      <a:solidFill>
                        <a:srgbClr val="484848"/>
                      </a:solidFill>
                      <a:prstDash val="solid"/>
                    </a:lnT>
                    <a:lnB w="18288">
                      <a:solidFill>
                        <a:srgbClr val="545454"/>
                      </a:solidFill>
                      <a:prstDash val="solid"/>
                    </a:lnB>
                  </a:tcPr>
                </a:tc>
              </a:tr>
              <a:tr h="253746"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2860">
                      <a:solidFill>
                        <a:srgbClr val="646464"/>
                      </a:solidFill>
                      <a:prstDash val="solid"/>
                    </a:lnR>
                    <a:lnT w="18288">
                      <a:solidFill>
                        <a:srgbClr val="545454"/>
                      </a:solidFill>
                      <a:prstDash val="solid"/>
                    </a:lnT>
                    <a:lnB w="22860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</a:pPr>
                      <a:r>
                        <a:rPr sz="1350" b="1" dirty="0" smtClean="0">
                          <a:solidFill>
                            <a:srgbClr val="626262"/>
                          </a:solidFill>
                          <a:latin typeface="Courier New"/>
                          <a:cs typeface="Courier New"/>
                        </a:rPr>
                        <a:t>OF</a:t>
                      </a:r>
                      <a:endParaRPr sz="13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22860">
                      <a:solidFill>
                        <a:srgbClr val="646464"/>
                      </a:solidFill>
                      <a:prstDash val="solid"/>
                    </a:lnR>
                    <a:lnT w="22860">
                      <a:solidFill>
                        <a:srgbClr val="646464"/>
                      </a:solidFill>
                      <a:prstDash val="solid"/>
                    </a:lnT>
                    <a:lnB w="13716">
                      <a:solidFill>
                        <a:srgbClr val="4B4B4B"/>
                      </a:solidFill>
                      <a:prstDash val="solid"/>
                    </a:lnB>
                  </a:tcPr>
                </a:tc>
              </a:tr>
              <a:tr h="249174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FF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2860">
                      <a:solidFill>
                        <a:srgbClr val="646464"/>
                      </a:solidFill>
                      <a:prstDash val="solid"/>
                    </a:lnR>
                    <a:lnT w="13716">
                      <a:solidFill>
                        <a:srgbClr val="4B4B4B"/>
                      </a:solidFill>
                      <a:prstDash val="solid"/>
                    </a:lnT>
                    <a:lnB w="18288">
                      <a:solidFill>
                        <a:srgbClr val="545454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7909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CALL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22860">
                      <a:solidFill>
                        <a:srgbClr val="646464"/>
                      </a:solidFill>
                      <a:prstDash val="solid"/>
                    </a:lnR>
                    <a:lnT w="18288">
                      <a:solidFill>
                        <a:srgbClr val="545454"/>
                      </a:solidFill>
                      <a:prstDash val="solid"/>
                    </a:lnT>
                    <a:lnB w="18288">
                      <a:solidFill>
                        <a:srgbClr val="575757"/>
                      </a:solidFill>
                      <a:prstDash val="solid"/>
                    </a:lnB>
                  </a:tcPr>
                </a:tc>
              </a:tr>
              <a:tr h="178307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T w="18288">
                      <a:solidFill>
                        <a:srgbClr val="575757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10" dirty="0" smtClean="0">
                <a:latin typeface="Arial"/>
                <a:cs typeface="Arial"/>
              </a:rPr>
              <a:t>Far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C</a:t>
            </a:r>
            <a:r>
              <a:rPr sz="4200" b="1" spc="-175" dirty="0" smtClean="0">
                <a:latin typeface="Arial"/>
                <a:cs typeface="Arial"/>
              </a:rPr>
              <a:t>A</a:t>
            </a:r>
            <a:r>
              <a:rPr sz="4200" b="1" spc="-130" dirty="0" smtClean="0">
                <a:latin typeface="Arial"/>
                <a:cs typeface="Arial"/>
              </a:rPr>
              <a:t>LL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714105" cy="5116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5</a:t>
            </a:r>
            <a:r>
              <a:rPr sz="3200" spc="0" dirty="0" smtClean="0">
                <a:latin typeface="Arial"/>
                <a:cs typeface="Arial"/>
              </a:rPr>
              <a:t>-byte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code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low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  <a:p>
            <a:pPr marL="68580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val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3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nts of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IP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9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4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5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nts for </a:t>
            </a:r>
            <a:r>
              <a:rPr sz="2800" spc="-20" dirty="0" smtClean="0">
                <a:latin typeface="Arial"/>
                <a:cs typeface="Arial"/>
              </a:rPr>
              <a:t>CS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6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aces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6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CS 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fore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to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ugh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5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4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529590" indent="-342900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 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ywhere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urn from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7988300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6–</a:t>
            </a:r>
            <a:r>
              <a:rPr sz="3200" spc="0" dirty="0" smtClean="0">
                <a:latin typeface="Arial"/>
                <a:cs typeface="Arial"/>
              </a:rPr>
              <a:t>7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shows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how f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calls 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far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4102"/>
            <a:ext cx="8625840" cy="48729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nts 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IP</a:t>
            </a:r>
            <a:r>
              <a:rPr sz="2800" spc="-6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nch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45593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6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ant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far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10" dirty="0" smtClean="0">
                <a:latin typeface="Arial"/>
                <a:cs typeface="Arial"/>
              </a:rPr>
              <a:t>ll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xis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CALL</a:t>
            </a:r>
            <a:r>
              <a:rPr sz="2800" spc="-335" dirty="0" smtClean="0">
                <a:latin typeface="Arial"/>
                <a:cs typeface="Arial"/>
              </a:rPr>
              <a:t>F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 be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15" dirty="0" smtClean="0">
                <a:latin typeface="Arial"/>
                <a:cs typeface="Arial"/>
              </a:rPr>
              <a:t>oid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fa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def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nin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y</a:t>
            </a:r>
            <a:r>
              <a:rPr sz="2800" spc="-20" dirty="0" smtClean="0">
                <a:latin typeface="Arial"/>
                <a:cs typeface="Arial"/>
              </a:rPr>
              <a:t>pe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call 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PROC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64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 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orm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laced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 is 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-byte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far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urn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nst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cti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ret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ie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8-b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return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0"/>
              </a:lnSpc>
            </a:pPr>
            <a:r>
              <a:rPr sz="2800" spc="-10" dirty="0" smtClean="0">
                <a:latin typeface="Arial"/>
                <a:cs typeface="Arial"/>
              </a:rPr>
              <a:t>addres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fro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ac</a:t>
            </a:r>
            <a:r>
              <a:rPr sz="2800" spc="-15" dirty="0" smtClean="0">
                <a:latin typeface="Arial"/>
                <a:cs typeface="Arial"/>
              </a:rPr>
              <a:t>k</a:t>
            </a:r>
            <a:r>
              <a:rPr sz="2800" spc="-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place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 </a:t>
            </a:r>
            <a:r>
              <a:rPr sz="2800" spc="-5" dirty="0" smtClean="0">
                <a:latin typeface="Arial"/>
                <a:cs typeface="Arial"/>
              </a:rPr>
              <a:t>int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4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IP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889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0" dirty="0" smtClean="0">
                <a:latin typeface="Arial"/>
                <a:cs typeface="Arial"/>
              </a:rPr>
              <a:t>h</a:t>
            </a:r>
            <a:r>
              <a:rPr sz="4000" b="1" spc="-20" dirty="0" smtClean="0">
                <a:latin typeface="Arial"/>
                <a:cs typeface="Arial"/>
              </a:rPr>
              <a:t>apt</a:t>
            </a:r>
            <a:r>
              <a:rPr sz="4000" b="1" spc="-40" dirty="0" smtClean="0">
                <a:latin typeface="Arial"/>
                <a:cs typeface="Arial"/>
              </a:rPr>
              <a:t>e</a:t>
            </a:r>
            <a:r>
              <a:rPr sz="4000" b="1" spc="-20" dirty="0" smtClean="0">
                <a:latin typeface="Arial"/>
                <a:cs typeface="Arial"/>
              </a:rPr>
              <a:t>r</a:t>
            </a:r>
            <a:r>
              <a:rPr sz="4000" b="1" spc="2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Objectiv</a:t>
            </a:r>
            <a:r>
              <a:rPr sz="4000" b="1" spc="-40" dirty="0" smtClean="0">
                <a:latin typeface="Arial"/>
                <a:cs typeface="Arial"/>
              </a:rPr>
              <a:t>e</a:t>
            </a:r>
            <a:r>
              <a:rPr sz="4000" b="1" spc="-25" dirty="0" smtClean="0"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814704"/>
            <a:ext cx="8667750" cy="37077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 smtClean="0">
                <a:latin typeface="Arial"/>
                <a:cs typeface="Arial"/>
              </a:rPr>
              <a:t>U</a:t>
            </a:r>
            <a:r>
              <a:rPr sz="2400" b="1" spc="-10" dirty="0" smtClean="0">
                <a:latin typeface="Arial"/>
                <a:cs typeface="Arial"/>
              </a:rPr>
              <a:t>p</a:t>
            </a:r>
            <a:r>
              <a:rPr sz="2400" b="1" spc="0" dirty="0" smtClean="0">
                <a:latin typeface="Arial"/>
                <a:cs typeface="Arial"/>
              </a:rPr>
              <a:t>on completion</a:t>
            </a:r>
            <a:r>
              <a:rPr sz="2400" b="1" spc="-4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of this</a:t>
            </a:r>
            <a:r>
              <a:rPr sz="2400" b="1" spc="-1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ch</a:t>
            </a:r>
            <a:r>
              <a:rPr sz="2400" b="1" spc="-10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pte</a:t>
            </a:r>
            <a:r>
              <a:rPr sz="2400" b="1" spc="-130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, </a:t>
            </a:r>
            <a:r>
              <a:rPr sz="2400" b="1" spc="-30" dirty="0" smtClean="0">
                <a:latin typeface="Arial"/>
                <a:cs typeface="Arial"/>
              </a:rPr>
              <a:t>y</a:t>
            </a:r>
            <a:r>
              <a:rPr sz="2400" b="1" spc="0" dirty="0" smtClean="0">
                <a:latin typeface="Arial"/>
                <a:cs typeface="Arial"/>
              </a:rPr>
              <a:t>ou</a:t>
            </a:r>
            <a:r>
              <a:rPr sz="2400" b="1" spc="5" dirty="0" smtClean="0">
                <a:latin typeface="Arial"/>
                <a:cs typeface="Arial"/>
              </a:rPr>
              <a:t> </a:t>
            </a:r>
            <a:r>
              <a:rPr sz="2400" b="1" spc="25" dirty="0" smtClean="0">
                <a:latin typeface="Arial"/>
                <a:cs typeface="Arial"/>
              </a:rPr>
              <a:t>w</a:t>
            </a:r>
            <a:r>
              <a:rPr sz="2400" b="1" spc="0" dirty="0" smtClean="0">
                <a:latin typeface="Arial"/>
                <a:cs typeface="Arial"/>
              </a:rPr>
              <a:t>ill</a:t>
            </a:r>
            <a:r>
              <a:rPr sz="2400" b="1" spc="-55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be able</a:t>
            </a:r>
            <a:r>
              <a:rPr sz="2400" b="1" spc="-1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to: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Expl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352425" marR="12700" indent="-34036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mach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ify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ENTER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VE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ve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mm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ng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struct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11979" y="3474720"/>
            <a:ext cx="1024127" cy="1595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45152" y="4425696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45152" y="5088635"/>
            <a:ext cx="0" cy="443484"/>
          </a:xfrm>
          <a:custGeom>
            <a:avLst/>
            <a:gdLst/>
            <a:ahLst/>
            <a:cxnLst/>
            <a:rect l="l" t="t" r="r" b="b"/>
            <a:pathLst>
              <a:path h="443484">
                <a:moveTo>
                  <a:pt x="0" y="443484"/>
                </a:moveTo>
                <a:lnTo>
                  <a:pt x="0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95676" y="3159252"/>
            <a:ext cx="365760" cy="807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b="1" spc="30" dirty="0" smtClean="0">
                <a:solidFill>
                  <a:srgbClr val="5D5D5D"/>
                </a:solidFill>
                <a:latin typeface="Arial"/>
                <a:cs typeface="Arial"/>
              </a:rPr>
              <a:t>11003</a:t>
            </a:r>
            <a:endParaRPr sz="9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9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100" b="1" spc="-135" dirty="0" smtClean="0">
                <a:solidFill>
                  <a:srgbClr val="5D5D5D"/>
                </a:solidFill>
                <a:latin typeface="Courier New"/>
                <a:cs typeface="Courier New"/>
              </a:rPr>
              <a:t>11002</a:t>
            </a:r>
            <a:endParaRPr sz="1100">
              <a:latin typeface="Courier New"/>
              <a:cs typeface="Courier New"/>
            </a:endParaRPr>
          </a:p>
          <a:p>
            <a:pPr>
              <a:lnSpc>
                <a:spcPts val="500"/>
              </a:lnSpc>
              <a:spcBef>
                <a:spcPts val="35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900" b="1" spc="25" dirty="0" smtClean="0">
                <a:solidFill>
                  <a:srgbClr val="5D5D5D"/>
                </a:solidFill>
                <a:latin typeface="Arial"/>
                <a:cs typeface="Arial"/>
              </a:rPr>
              <a:t>11001</a:t>
            </a:r>
            <a:endParaRPr sz="9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7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900" b="1" spc="35" dirty="0" smtClean="0">
                <a:solidFill>
                  <a:srgbClr val="5D5D5D"/>
                </a:solidFill>
                <a:latin typeface="Arial"/>
                <a:cs typeface="Arial"/>
              </a:rPr>
              <a:t>11000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00248" y="4459732"/>
            <a:ext cx="35242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-150" dirty="0" smtClean="0">
                <a:solidFill>
                  <a:srgbClr val="5D5D5D"/>
                </a:solidFill>
                <a:latin typeface="Courier New"/>
                <a:cs typeface="Courier New"/>
              </a:rPr>
              <a:t>10004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82435" y="3930703"/>
            <a:ext cx="77342" cy="177043"/>
          </a:xfrm>
          <a:custGeom>
            <a:avLst/>
            <a:gdLst/>
            <a:ahLst/>
            <a:cxnLst/>
            <a:rect l="l" t="t" r="r" b="b"/>
            <a:pathLst>
              <a:path w="77342" h="177043">
                <a:moveTo>
                  <a:pt x="0" y="0"/>
                </a:moveTo>
                <a:lnTo>
                  <a:pt x="77342" y="0"/>
                </a:lnTo>
                <a:lnTo>
                  <a:pt x="77342" y="177043"/>
                </a:lnTo>
                <a:lnTo>
                  <a:pt x="0" y="177043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9908" y="134365"/>
            <a:ext cx="4829175" cy="277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6-7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 The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effect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0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40" dirty="0" smtClean="0">
                <a:solidFill>
                  <a:srgbClr val="010101"/>
                </a:solidFill>
                <a:latin typeface="Arial"/>
                <a:cs typeface="Arial"/>
              </a:rPr>
              <a:t>far</a:t>
            </a:r>
            <a:r>
              <a:rPr sz="1750" b="1" spc="1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CALL</a:t>
            </a:r>
            <a:r>
              <a:rPr sz="1750" b="1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instruction.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27095" y="1576527"/>
            <a:ext cx="421005" cy="1102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3335" algn="just">
              <a:lnSpc>
                <a:spcPct val="143200"/>
              </a:lnSpc>
            </a:pPr>
            <a:r>
              <a:rPr sz="1000" b="1" spc="-40" dirty="0" smtClean="0">
                <a:solidFill>
                  <a:srgbClr val="727272"/>
                </a:solidFill>
                <a:latin typeface="Arial"/>
                <a:cs typeface="Arial"/>
              </a:rPr>
              <a:t>AFFFF</a:t>
            </a:r>
            <a:r>
              <a:rPr sz="1000" b="1" spc="-20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000" b="1" spc="-60" dirty="0" smtClean="0">
                <a:solidFill>
                  <a:srgbClr val="5D5D5D"/>
                </a:solidFill>
                <a:latin typeface="Arial"/>
                <a:cs typeface="Arial"/>
              </a:rPr>
              <a:t>AFFFE</a:t>
            </a:r>
            <a:r>
              <a:rPr sz="1000" b="1" spc="-25" dirty="0" smtClean="0">
                <a:solidFill>
                  <a:srgbClr val="5D5D5D"/>
                </a:solidFill>
                <a:latin typeface="Arial"/>
                <a:cs typeface="Arial"/>
              </a:rPr>
              <a:t> </a:t>
            </a:r>
            <a:r>
              <a:rPr sz="1000" b="1" spc="-70" dirty="0" smtClean="0">
                <a:solidFill>
                  <a:srgbClr val="5D5D5D"/>
                </a:solidFill>
                <a:latin typeface="Arial"/>
                <a:cs typeface="Arial"/>
              </a:rPr>
              <a:t>AFFFO</a:t>
            </a:r>
            <a:r>
              <a:rPr sz="1000" b="1" spc="-30" dirty="0" smtClean="0">
                <a:solidFill>
                  <a:srgbClr val="5D5D5D"/>
                </a:solidFill>
                <a:latin typeface="Arial"/>
                <a:cs typeface="Arial"/>
              </a:rPr>
              <a:t> </a:t>
            </a:r>
            <a:r>
              <a:rPr sz="1000" b="1" spc="-50" dirty="0" smtClean="0">
                <a:solidFill>
                  <a:srgbClr val="5D5D5D"/>
                </a:solidFill>
                <a:latin typeface="Arial"/>
                <a:cs typeface="Arial"/>
              </a:rPr>
              <a:t>AFFFC</a:t>
            </a:r>
            <a:r>
              <a:rPr sz="1000" b="1" spc="-20" dirty="0" smtClean="0">
                <a:solidFill>
                  <a:srgbClr val="5D5D5D"/>
                </a:solidFill>
                <a:latin typeface="Arial"/>
                <a:cs typeface="Arial"/>
              </a:rPr>
              <a:t> </a:t>
            </a:r>
            <a:r>
              <a:rPr sz="1000" b="1" spc="-55" dirty="0" smtClean="0">
                <a:solidFill>
                  <a:srgbClr val="727272"/>
                </a:solidFill>
                <a:latin typeface="Arial"/>
                <a:cs typeface="Arial"/>
              </a:rPr>
              <a:t>AFFFB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56179" y="2521965"/>
            <a:ext cx="187960" cy="156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b="1" dirty="0" smtClean="0">
                <a:solidFill>
                  <a:srgbClr val="5D5D5D"/>
                </a:solidFill>
                <a:latin typeface="Arial"/>
                <a:cs typeface="Arial"/>
              </a:rPr>
              <a:t>SP</a:t>
            </a:r>
            <a:endParaRPr sz="9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40911" y="1153159"/>
            <a:ext cx="463550" cy="163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75" dirty="0" smtClean="0">
                <a:solidFill>
                  <a:srgbClr val="727272"/>
                </a:solidFill>
                <a:latin typeface="Arial"/>
                <a:cs typeface="Arial"/>
              </a:rPr>
              <a:t>Memory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87315" y="2076703"/>
            <a:ext cx="329565" cy="163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95" dirty="0" smtClean="0">
                <a:solidFill>
                  <a:srgbClr val="727272"/>
                </a:solidFill>
                <a:latin typeface="Arial"/>
                <a:cs typeface="Arial"/>
              </a:rPr>
              <a:t>Slacl&lt;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0255" y="3780535"/>
            <a:ext cx="1363980" cy="476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ts val="1220"/>
              </a:lnSpc>
            </a:pPr>
            <a:r>
              <a:rPr sz="950" b="1" spc="15" dirty="0" smtClean="0">
                <a:solidFill>
                  <a:srgbClr val="727272"/>
                </a:solidFill>
                <a:latin typeface="Arial"/>
                <a:cs typeface="Arial"/>
              </a:rPr>
              <a:t>SP</a:t>
            </a:r>
            <a:r>
              <a:rPr sz="950" b="1" spc="-35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150" b="1" spc="-145" dirty="0" smtClean="0">
                <a:solidFill>
                  <a:srgbClr val="727272"/>
                </a:solidFill>
                <a:latin typeface="Arial"/>
                <a:cs typeface="Arial"/>
              </a:rPr>
              <a:t>oofore</a:t>
            </a:r>
            <a:r>
              <a:rPr sz="1150" b="1" spc="-50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000" b="1" spc="-70" dirty="0" smtClean="0">
                <a:solidFill>
                  <a:srgbClr val="727272"/>
                </a:solidFill>
                <a:latin typeface="Arial"/>
                <a:cs typeface="Arial"/>
              </a:rPr>
              <a:t>CALL</a:t>
            </a:r>
            <a:r>
              <a:rPr sz="1000" b="1" spc="-40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900" b="1" spc="130" dirty="0" smtClean="0">
                <a:solidFill>
                  <a:srgbClr val="8E8E8E"/>
                </a:solidFill>
                <a:latin typeface="Arial"/>
                <a:cs typeface="Arial"/>
              </a:rPr>
              <a:t>=</a:t>
            </a:r>
            <a:r>
              <a:rPr sz="900" b="1" spc="-50" dirty="0" smtClean="0">
                <a:solidFill>
                  <a:srgbClr val="8E8E8E"/>
                </a:solidFill>
                <a:latin typeface="Arial"/>
                <a:cs typeface="Arial"/>
              </a:rPr>
              <a:t> </a:t>
            </a:r>
            <a:r>
              <a:rPr sz="1000" b="1" spc="-10" dirty="0" smtClean="0">
                <a:solidFill>
                  <a:srgbClr val="727272"/>
                </a:solidFill>
                <a:latin typeface="Arial"/>
                <a:cs typeface="Arial"/>
              </a:rPr>
              <a:t>FFFF</a:t>
            </a:r>
            <a:r>
              <a:rPr sz="1000" b="1" spc="-5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000" b="1" spc="-35" dirty="0" smtClean="0">
                <a:solidFill>
                  <a:srgbClr val="727272"/>
                </a:solidFill>
                <a:latin typeface="Arial"/>
                <a:cs typeface="Arial"/>
              </a:rPr>
              <a:t>SS</a:t>
            </a:r>
            <a:r>
              <a:rPr sz="1000" b="1" spc="-10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000" b="1" spc="-55" dirty="0" smtClean="0">
                <a:solidFill>
                  <a:srgbClr val="727272"/>
                </a:solidFill>
                <a:latin typeface="Arial"/>
                <a:cs typeface="Arial"/>
              </a:rPr>
              <a:t>before</a:t>
            </a:r>
            <a:r>
              <a:rPr sz="1000" b="1" spc="-35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000" b="1" spc="-70" dirty="0" smtClean="0">
                <a:solidFill>
                  <a:srgbClr val="727272"/>
                </a:solidFill>
                <a:latin typeface="Arial"/>
                <a:cs typeface="Arial"/>
              </a:rPr>
              <a:t>CALL</a:t>
            </a:r>
            <a:r>
              <a:rPr sz="1000" b="1" spc="-5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000" b="1" spc="250" dirty="0" smtClean="0">
                <a:solidFill>
                  <a:srgbClr val="A0A0A0"/>
                </a:solidFill>
                <a:latin typeface="Arial"/>
                <a:cs typeface="Arial"/>
              </a:rPr>
              <a:t>•</a:t>
            </a:r>
            <a:r>
              <a:rPr sz="1000" b="1" spc="-55" dirty="0" smtClean="0">
                <a:solidFill>
                  <a:srgbClr val="A0A0A0"/>
                </a:solidFill>
                <a:latin typeface="Arial"/>
                <a:cs typeface="Arial"/>
              </a:rPr>
              <a:t> </a:t>
            </a:r>
            <a:r>
              <a:rPr sz="1000" b="1" spc="-215" dirty="0" smtClean="0">
                <a:solidFill>
                  <a:srgbClr val="727272"/>
                </a:solidFill>
                <a:latin typeface="Arial"/>
                <a:cs typeface="Arial"/>
              </a:rPr>
              <a:t>AOOO</a:t>
            </a:r>
            <a:r>
              <a:rPr sz="1000" b="1" spc="-80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900" b="1" spc="55" dirty="0" smtClean="0">
                <a:solidFill>
                  <a:srgbClr val="727272"/>
                </a:solidFill>
                <a:latin typeface="Arial"/>
                <a:cs typeface="Arial"/>
              </a:rPr>
              <a:t>IP </a:t>
            </a:r>
            <a:r>
              <a:rPr sz="900" b="1" spc="80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000" b="1" spc="-55" dirty="0" smtClean="0">
                <a:solidFill>
                  <a:srgbClr val="727272"/>
                </a:solidFill>
                <a:latin typeface="Arial"/>
                <a:cs typeface="Arial"/>
              </a:rPr>
              <a:t>before</a:t>
            </a:r>
            <a:r>
              <a:rPr sz="1000" b="1" spc="-35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000" b="1" spc="-75" dirty="0" smtClean="0">
                <a:solidFill>
                  <a:srgbClr val="727272"/>
                </a:solidFill>
                <a:latin typeface="Arial"/>
                <a:cs typeface="Arial"/>
              </a:rPr>
              <a:t>CALL</a:t>
            </a:r>
            <a:r>
              <a:rPr sz="1000" b="1" spc="-15" dirty="0" smtClean="0">
                <a:solidFill>
                  <a:srgbClr val="727272"/>
                </a:solidFill>
                <a:latin typeface="Arial"/>
                <a:cs typeface="Arial"/>
              </a:rPr>
              <a:t> </a:t>
            </a:r>
            <a:r>
              <a:rPr sz="1150" b="1" i="1" spc="-60" dirty="0" smtClean="0">
                <a:solidFill>
                  <a:srgbClr val="727272"/>
                </a:solidFill>
                <a:latin typeface="Times New Roman"/>
                <a:cs typeface="Times New Roman"/>
              </a:rPr>
              <a:t>=</a:t>
            </a:r>
            <a:r>
              <a:rPr sz="1150" b="1" i="1" spc="-30" dirty="0" smtClean="0">
                <a:solidFill>
                  <a:srgbClr val="727272"/>
                </a:solidFill>
                <a:latin typeface="Times New Roman"/>
                <a:cs typeface="Times New Roman"/>
              </a:rPr>
              <a:t> </a:t>
            </a:r>
            <a:r>
              <a:rPr sz="900" b="1" spc="40" dirty="0" smtClean="0">
                <a:solidFill>
                  <a:srgbClr val="727272"/>
                </a:solidFill>
                <a:latin typeface="Arial"/>
                <a:cs typeface="Arial"/>
              </a:rPr>
              <a:t>0005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67859" y="4478528"/>
            <a:ext cx="135255" cy="2559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45" dirty="0" smtClean="0">
                <a:solidFill>
                  <a:srgbClr val="5D5D5D"/>
                </a:solidFill>
                <a:latin typeface="Times New Roman"/>
                <a:cs typeface="Times New Roman"/>
              </a:rPr>
              <a:t>""'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65124" y="6299200"/>
            <a:ext cx="398716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5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24460" y="6240526"/>
            <a:ext cx="3694429" cy="592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9950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9950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2B2B2B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2B2B2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46836" y="6427215"/>
            <a:ext cx="3690620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B2B2B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6836" y="6695185"/>
            <a:ext cx="70231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467861" y="2932938"/>
          <a:ext cx="1003554" cy="1170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590"/>
                <a:gridCol w="137159"/>
                <a:gridCol w="690372"/>
              </a:tblGrid>
              <a:tr h="189737">
                <a:tc gridSpan="3"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13716">
                      <a:solidFill>
                        <a:srgbClr val="646464"/>
                      </a:solidFill>
                      <a:prstDash val="solid"/>
                    </a:lnT>
                    <a:lnB w="13716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4884">
                <a:tc gridSpan="3"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13716">
                      <a:solidFill>
                        <a:srgbClr val="575757"/>
                      </a:solidFill>
                      <a:prstDash val="solid"/>
                    </a:lnT>
                    <a:lnB w="13716">
                      <a:solidFill>
                        <a:srgbClr val="54545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4027">
                <a:tc gridSpan="3"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</a:pPr>
                      <a:r>
                        <a:rPr sz="1050" b="1" dirty="0" smtClean="0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(Procedure)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13716">
                      <a:solidFill>
                        <a:srgbClr val="545454"/>
                      </a:solidFill>
                      <a:prstDash val="solid"/>
                    </a:lnT>
                    <a:lnB w="22860">
                      <a:solidFill>
                        <a:srgbClr val="6B6B6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4883">
                <a:tc gridSpan="3">
                  <a:txBody>
                    <a:bodyPr/>
                    <a:lstStyle/>
                    <a:p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22860">
                      <a:solidFill>
                        <a:srgbClr val="6B6B6B"/>
                      </a:solidFill>
                      <a:prstDash val="solid"/>
                    </a:lnT>
                    <a:lnB w="22860">
                      <a:solidFill>
                        <a:srgbClr val="70707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9456">
                <a:tc rowSpan="2">
                  <a:txBody>
                    <a:bodyPr/>
                    <a:lstStyle/>
                    <a:p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2860">
                      <a:solidFill>
                        <a:srgbClr val="70707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2860">
                      <a:solidFill>
                        <a:srgbClr val="707070"/>
                      </a:solidFill>
                      <a:prstDash val="solid"/>
                    </a:lnT>
                    <a:lnB w="18288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8288">
                      <a:solidFill>
                        <a:srgbClr val="676767"/>
                      </a:solidFill>
                      <a:prstDash val="solid"/>
                    </a:lnR>
                    <a:lnT w="22860">
                      <a:solidFill>
                        <a:srgbClr val="707070"/>
                      </a:solidFill>
                      <a:prstDash val="solid"/>
                    </a:lnT>
                    <a:lnB w="22860">
                      <a:solidFill>
                        <a:srgbClr val="707070"/>
                      </a:solidFill>
                      <a:prstDash val="solid"/>
                    </a:lnB>
                  </a:tcPr>
                </a:tc>
              </a:tr>
              <a:tr h="914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22860">
                      <a:solidFill>
                        <a:srgbClr val="70707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22860">
                      <a:solidFill>
                        <a:srgbClr val="707070"/>
                      </a:solidFill>
                      <a:prstDash val="solid"/>
                    </a:lnT>
                    <a:lnB w="18288">
                      <a:solidFill>
                        <a:srgbClr val="64646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8288">
                      <a:solidFill>
                        <a:srgbClr val="676767"/>
                      </a:solidFill>
                      <a:prstDash val="solid"/>
                    </a:lnR>
                    <a:lnT w="22860">
                      <a:solidFill>
                        <a:srgbClr val="707070"/>
                      </a:solidFill>
                      <a:prstDash val="solid"/>
                    </a:lnT>
                    <a:lnB w="18288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472434" y="1405889"/>
          <a:ext cx="996695" cy="1451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3835"/>
              </a:tblGrid>
              <a:tr h="1988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solidFill>
                            <a:srgbClr val="5D5D5D"/>
                          </a:solidFill>
                          <a:latin typeface="Arial"/>
                          <a:cs typeface="Arial"/>
                        </a:rPr>
                        <a:t>r--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8288">
                      <a:solidFill>
                        <a:srgbClr val="676767"/>
                      </a:solidFill>
                      <a:prstDash val="solid"/>
                    </a:lnR>
                    <a:lnT w="4572">
                      <a:solidFill>
                        <a:srgbClr val="646464"/>
                      </a:solidFill>
                      <a:prstDash val="solid"/>
                    </a:lnT>
                    <a:lnB w="13716">
                      <a:solidFill>
                        <a:srgbClr val="545454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13716">
                      <a:solidFill>
                        <a:srgbClr val="545454"/>
                      </a:solidFill>
                      <a:prstDash val="solid"/>
                    </a:lnT>
                    <a:lnB w="22860">
                      <a:solidFill>
                        <a:srgbClr val="6B6B6B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</a:pPr>
                      <a:r>
                        <a:rPr sz="900" b="1" spc="-15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900" b="1" spc="0" dirty="0" smtClean="0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22860">
                      <a:solidFill>
                        <a:srgbClr val="6B6B6B"/>
                      </a:solidFill>
                      <a:prstDash val="solid"/>
                    </a:lnT>
                    <a:lnB w="22860">
                      <a:solidFill>
                        <a:srgbClr val="707070"/>
                      </a:solidFill>
                      <a:prstDash val="solid"/>
                    </a:lnB>
                  </a:tcPr>
                </a:tc>
              </a:tr>
              <a:tr h="214883"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</a:pPr>
                      <a:r>
                        <a:rPr sz="1050" b="1" dirty="0" smtClean="0">
                          <a:solidFill>
                            <a:srgbClr val="727272"/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22860">
                      <a:solidFill>
                        <a:srgbClr val="707070"/>
                      </a:solidFill>
                      <a:prstDash val="solid"/>
                    </a:lnT>
                    <a:lnB w="22860">
                      <a:solidFill>
                        <a:srgbClr val="70707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</a:pPr>
                      <a:r>
                        <a:rPr sz="1050" b="1" dirty="0" smtClean="0">
                          <a:solidFill>
                            <a:srgbClr val="727272"/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22860">
                      <a:solidFill>
                        <a:srgbClr val="707070"/>
                      </a:solidFill>
                      <a:prstDash val="solid"/>
                    </a:lnT>
                    <a:lnB w="22860">
                      <a:solidFill>
                        <a:srgbClr val="707070"/>
                      </a:solidFill>
                      <a:prstDash val="solid"/>
                    </a:lnB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05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22860">
                      <a:solidFill>
                        <a:srgbClr val="707070"/>
                      </a:solidFill>
                      <a:prstDash val="solid"/>
                    </a:lnT>
                    <a:lnB w="18288">
                      <a:solidFill>
                        <a:srgbClr val="646464"/>
                      </a:solidFill>
                      <a:prstDash val="solid"/>
                    </a:lnB>
                  </a:tcPr>
                </a:tc>
              </a:tr>
              <a:tr h="146303">
                <a:tc>
                  <a:txBody>
                    <a:bodyPr/>
                    <a:lstStyle/>
                    <a:p>
                      <a:pPr>
                        <a:lnSpc>
                          <a:spcPts val="1330"/>
                        </a:lnSpc>
                        <a:tabLst>
                          <a:tab pos="330200" algn="l"/>
                        </a:tabLst>
                      </a:pPr>
                      <a:r>
                        <a:rPr sz="1150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..</a:t>
                      </a:r>
                      <a:r>
                        <a:rPr sz="1150" u="sng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 	</a:t>
                      </a:r>
                      <a:r>
                        <a:rPr sz="1150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--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144">
                      <a:solidFill>
                        <a:srgbClr val="484848"/>
                      </a:solidFill>
                      <a:prstDash val="solid"/>
                    </a:lnL>
                    <a:lnR w="18288">
                      <a:solidFill>
                        <a:srgbClr val="676767"/>
                      </a:solidFill>
                      <a:prstDash val="solid"/>
                    </a:lnR>
                    <a:lnT w="18288">
                      <a:solidFill>
                        <a:srgbClr val="646464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456432" y="4130802"/>
          <a:ext cx="1003553" cy="1572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8407"/>
              </a:tblGrid>
              <a:tr h="308610"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</a:pPr>
                      <a:r>
                        <a:rPr sz="3300" dirty="0" smtClean="0">
                          <a:solidFill>
                            <a:srgbClr val="5D5D5D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  <a:endParaRPr sz="33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6B6B6B"/>
                      </a:solidFill>
                      <a:prstDash val="solid"/>
                    </a:lnL>
                    <a:lnR w="13716">
                      <a:solidFill>
                        <a:srgbClr val="4F4F4F"/>
                      </a:solidFill>
                      <a:prstDash val="solid"/>
                    </a:lnR>
                    <a:lnT w="4572">
                      <a:solidFill>
                        <a:srgbClr val="646464"/>
                      </a:solidFill>
                      <a:prstDash val="solid"/>
                    </a:lnT>
                    <a:lnB w="13716">
                      <a:solidFill>
                        <a:srgbClr val="4F4F4F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solidFill>
                            <a:srgbClr val="5D5D5D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B6B6B"/>
                      </a:solidFill>
                      <a:prstDash val="solid"/>
                    </a:lnL>
                    <a:lnR w="13716">
                      <a:solidFill>
                        <a:srgbClr val="4F4F4F"/>
                      </a:solidFill>
                      <a:prstDash val="solid"/>
                    </a:lnR>
                    <a:lnT w="13716">
                      <a:solidFill>
                        <a:srgbClr val="4F4F4F"/>
                      </a:solidFill>
                      <a:prstDash val="solid"/>
                    </a:lnT>
                    <a:lnB w="13716">
                      <a:solidFill>
                        <a:srgbClr val="575757"/>
                      </a:solidFill>
                      <a:prstDash val="solid"/>
                    </a:lnB>
                  </a:tcPr>
                </a:tc>
              </a:tr>
              <a:tr h="224028"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</a:pPr>
                      <a:r>
                        <a:rPr sz="1050" b="1" dirty="0" smtClean="0">
                          <a:solidFill>
                            <a:srgbClr val="727272"/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2860">
                      <a:solidFill>
                        <a:srgbClr val="6B6B6B"/>
                      </a:solidFill>
                      <a:prstDash val="solid"/>
                    </a:lnL>
                    <a:lnR w="13716">
                      <a:solidFill>
                        <a:srgbClr val="4F4F4F"/>
                      </a:solidFill>
                      <a:prstDash val="solid"/>
                    </a:lnR>
                    <a:lnT w="13716">
                      <a:solidFill>
                        <a:srgbClr val="575757"/>
                      </a:solidFill>
                      <a:prstDash val="solid"/>
                    </a:lnT>
                    <a:lnB w="13716">
                      <a:solidFill>
                        <a:srgbClr val="575757"/>
                      </a:solidFill>
                      <a:prstDash val="solid"/>
                    </a:lnB>
                  </a:tcPr>
                </a:tc>
              </a:tr>
              <a:tr h="214883"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B6B6B"/>
                      </a:solidFill>
                      <a:prstDash val="solid"/>
                    </a:lnL>
                    <a:lnR w="13716">
                      <a:solidFill>
                        <a:srgbClr val="4F4F4F"/>
                      </a:solidFill>
                      <a:prstDash val="solid"/>
                    </a:lnR>
                    <a:lnT w="13716">
                      <a:solidFill>
                        <a:srgbClr val="575757"/>
                      </a:solidFill>
                      <a:prstDash val="solid"/>
                    </a:lnT>
                    <a:lnB w="22860">
                      <a:solidFill>
                        <a:srgbClr val="70707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</a:pPr>
                      <a:r>
                        <a:rPr sz="1050" b="1" dirty="0" smtClean="0">
                          <a:solidFill>
                            <a:srgbClr val="727272"/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2860">
                      <a:solidFill>
                        <a:srgbClr val="6B6B6B"/>
                      </a:solidFill>
                      <a:prstDash val="solid"/>
                    </a:lnL>
                    <a:lnR w="13716">
                      <a:solidFill>
                        <a:srgbClr val="4F4F4F"/>
                      </a:solidFill>
                      <a:prstDash val="solid"/>
                    </a:lnR>
                    <a:lnT w="22860">
                      <a:solidFill>
                        <a:srgbClr val="707070"/>
                      </a:solidFill>
                      <a:prstDash val="solid"/>
                    </a:lnT>
                    <a:lnB w="13716">
                      <a:solidFill>
                        <a:srgbClr val="4F4F4F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CAU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B6B6B"/>
                      </a:solidFill>
                      <a:prstDash val="solid"/>
                    </a:lnL>
                    <a:lnR w="13716">
                      <a:solidFill>
                        <a:srgbClr val="4F4F4F"/>
                      </a:solidFill>
                      <a:prstDash val="solid"/>
                    </a:lnR>
                    <a:lnT w="13716">
                      <a:solidFill>
                        <a:srgbClr val="4F4F4F"/>
                      </a:solidFill>
                      <a:prstDash val="solid"/>
                    </a:lnT>
                    <a:lnB w="13716">
                      <a:solidFill>
                        <a:srgbClr val="4F4F4F"/>
                      </a:solidFill>
                      <a:prstDash val="solid"/>
                    </a:lnB>
                  </a:tcPr>
                </a:tc>
              </a:tr>
              <a:tr h="157734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B6B6B"/>
                      </a:solidFill>
                      <a:prstDash val="solid"/>
                    </a:lnL>
                    <a:lnT w="13716">
                      <a:solidFill>
                        <a:srgbClr val="4F4F4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2982976" y="4721418"/>
          <a:ext cx="1642912" cy="8701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5225"/>
                <a:gridCol w="727686"/>
              </a:tblGrid>
              <a:tr h="16670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10003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2986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5D5D5D"/>
                          </a:solidFill>
                          <a:latin typeface="Courier New"/>
                          <a:cs typeface="Courier New"/>
                        </a:rPr>
                        <a:t>10002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9776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solidFill>
                            <a:srgbClr val="727272"/>
                          </a:solidFill>
                          <a:latin typeface="Arial"/>
                          <a:cs typeface="Arial"/>
                        </a:rPr>
                        <a:t>10001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7580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5D5D5D"/>
                          </a:solidFill>
                          <a:latin typeface="Courier New"/>
                          <a:cs typeface="Courier New"/>
                        </a:rPr>
                        <a:t>10000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</a:pPr>
                      <a:r>
                        <a:rPr sz="1350" dirty="0" smtClean="0">
                          <a:solidFill>
                            <a:srgbClr val="2B2B2B"/>
                          </a:solidFill>
                          <a:latin typeface="Arial"/>
                          <a:cs typeface="Arial"/>
                        </a:rPr>
                        <a:t>1.)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55" dirty="0" smtClean="0">
                <a:latin typeface="Arial"/>
                <a:cs typeface="Arial"/>
              </a:rPr>
              <a:t>C</a:t>
            </a:r>
            <a:r>
              <a:rPr sz="4200" b="1" spc="-170" dirty="0" smtClean="0">
                <a:latin typeface="Arial"/>
                <a:cs typeface="Arial"/>
              </a:rPr>
              <a:t>A</a:t>
            </a:r>
            <a:r>
              <a:rPr sz="4200" b="1" spc="-130" dirty="0" smtClean="0">
                <a:latin typeface="Arial"/>
                <a:cs typeface="Arial"/>
              </a:rPr>
              <a:t>L</a:t>
            </a:r>
            <a:r>
              <a:rPr sz="4200" b="1" spc="-150" dirty="0" smtClean="0">
                <a:latin typeface="Arial"/>
                <a:cs typeface="Arial"/>
              </a:rPr>
              <a:t>L</a:t>
            </a:r>
            <a:r>
              <a:rPr sz="4200" b="1" spc="-120" dirty="0" smtClean="0">
                <a:latin typeface="Arial"/>
                <a:cs typeface="Arial"/>
              </a:rPr>
              <a:t>s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105" dirty="0" smtClean="0">
                <a:latin typeface="Arial"/>
                <a:cs typeface="Arial"/>
              </a:rPr>
              <a:t>with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35" dirty="0" smtClean="0">
                <a:latin typeface="Arial"/>
                <a:cs typeface="Arial"/>
              </a:rPr>
              <a:t>Re</a:t>
            </a:r>
            <a:r>
              <a:rPr sz="4200" b="1" spc="-150" dirty="0" smtClean="0">
                <a:latin typeface="Arial"/>
                <a:cs typeface="Arial"/>
              </a:rPr>
              <a:t>g</a:t>
            </a:r>
            <a:r>
              <a:rPr sz="4200" b="1" spc="-90" dirty="0" smtClean="0">
                <a:latin typeface="Arial"/>
                <a:cs typeface="Arial"/>
              </a:rPr>
              <a:t>ister</a:t>
            </a:r>
            <a:r>
              <a:rPr sz="4200" b="1" spc="-30" dirty="0" smtClean="0">
                <a:latin typeface="Arial"/>
                <a:cs typeface="Arial"/>
              </a:rPr>
              <a:t> </a:t>
            </a:r>
            <a:r>
              <a:rPr sz="4200" b="1" spc="-150" dirty="0" smtClean="0">
                <a:latin typeface="Arial"/>
                <a:cs typeface="Arial"/>
              </a:rPr>
              <a:t>Op</a:t>
            </a:r>
            <a:r>
              <a:rPr sz="4200" b="1" spc="-135" dirty="0" smtClean="0">
                <a:latin typeface="Arial"/>
                <a:cs typeface="Arial"/>
              </a:rPr>
              <a:t>e</a:t>
            </a:r>
            <a:r>
              <a:rPr sz="4200" b="1" spc="-110" dirty="0" smtClean="0">
                <a:latin typeface="Arial"/>
                <a:cs typeface="Arial"/>
              </a:rPr>
              <a:t>ran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120" dirty="0" smtClean="0">
                <a:latin typeface="Arial"/>
                <a:cs typeface="Arial"/>
              </a:rPr>
              <a:t>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526780" cy="2983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 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xamp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BX,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shes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992505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j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-15" dirty="0" smtClean="0">
                <a:latin typeface="Arial"/>
                <a:cs typeface="Arial"/>
              </a:rPr>
              <a:t>ps 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0" dirty="0" smtClean="0">
                <a:latin typeface="Arial"/>
                <a:cs typeface="Arial"/>
              </a:rPr>
              <a:t>f</a:t>
            </a:r>
            <a:r>
              <a:rPr sz="2800" spc="-10" dirty="0" smtClean="0">
                <a:latin typeface="Arial"/>
                <a:cs typeface="Arial"/>
              </a:rPr>
              <a:t>fs</a:t>
            </a:r>
            <a:r>
              <a:rPr sz="2800" spc="-15" dirty="0" smtClean="0">
                <a:latin typeface="Arial"/>
                <a:cs typeface="Arial"/>
              </a:rPr>
              <a:t>et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ocated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 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BX, in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gm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Always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16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fset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stored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16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except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920"/>
              </a:lnSpc>
            </a:pPr>
            <a:r>
              <a:rPr sz="4200" b="1" spc="-155" dirty="0" smtClean="0">
                <a:latin typeface="Arial"/>
                <a:cs typeface="Arial"/>
              </a:rPr>
              <a:t>C</a:t>
            </a:r>
            <a:r>
              <a:rPr sz="4200" b="1" spc="-170" dirty="0" smtClean="0">
                <a:latin typeface="Arial"/>
                <a:cs typeface="Arial"/>
              </a:rPr>
              <a:t>A</a:t>
            </a:r>
            <a:r>
              <a:rPr sz="4200" b="1" spc="-130" dirty="0" smtClean="0">
                <a:latin typeface="Arial"/>
                <a:cs typeface="Arial"/>
              </a:rPr>
              <a:t>L</a:t>
            </a:r>
            <a:r>
              <a:rPr sz="4200" b="1" spc="-150" dirty="0" smtClean="0">
                <a:latin typeface="Arial"/>
                <a:cs typeface="Arial"/>
              </a:rPr>
              <a:t>L</a:t>
            </a:r>
            <a:r>
              <a:rPr sz="4200" b="1" spc="-120" dirty="0" smtClean="0">
                <a:latin typeface="Arial"/>
                <a:cs typeface="Arial"/>
              </a:rPr>
              <a:t>s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105" dirty="0" smtClean="0">
                <a:latin typeface="Arial"/>
                <a:cs typeface="Arial"/>
              </a:rPr>
              <a:t>with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95" dirty="0" smtClean="0">
                <a:latin typeface="Arial"/>
                <a:cs typeface="Arial"/>
              </a:rPr>
              <a:t>Indirect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35" dirty="0" smtClean="0">
                <a:latin typeface="Arial"/>
                <a:cs typeface="Arial"/>
              </a:rPr>
              <a:t>Memory</a:t>
            </a:r>
            <a:endParaRPr sz="4200">
              <a:latin typeface="Arial"/>
              <a:cs typeface="Arial"/>
            </a:endParaRPr>
          </a:p>
          <a:p>
            <a:pPr marL="118745">
              <a:lnSpc>
                <a:spcPts val="4880"/>
              </a:lnSpc>
            </a:pPr>
            <a:r>
              <a:rPr sz="4200" b="1" spc="-140" dirty="0" smtClean="0">
                <a:latin typeface="Arial"/>
                <a:cs typeface="Arial"/>
              </a:rPr>
              <a:t>Ad</a:t>
            </a:r>
            <a:r>
              <a:rPr sz="4200" b="1" spc="-150" dirty="0" smtClean="0">
                <a:latin typeface="Arial"/>
                <a:cs typeface="Arial"/>
              </a:rPr>
              <a:t>d</a:t>
            </a:r>
            <a:r>
              <a:rPr sz="4200" b="1" spc="-114" dirty="0" smtClean="0">
                <a:latin typeface="Arial"/>
                <a:cs typeface="Arial"/>
              </a:rPr>
              <a:t>resses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632965"/>
            <a:ext cx="8511540" cy="2983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Par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icul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-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su</a:t>
            </a:r>
            <a:r>
              <a:rPr sz="3200" spc="-2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chosen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ram.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91440" algn="ctr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sele</a:t>
            </a:r>
            <a:r>
              <a:rPr sz="2800" spc="-10" dirty="0" smtClean="0">
                <a:latin typeface="Arial"/>
                <a:cs typeface="Arial"/>
              </a:rPr>
              <a:t>cti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pro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often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keye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40" dirty="0" smtClean="0">
                <a:latin typeface="Arial"/>
                <a:cs typeface="Arial"/>
              </a:rPr>
              <a:t>w</a:t>
            </a:r>
            <a:r>
              <a:rPr sz="2800" spc="-10" dirty="0" smtClean="0">
                <a:latin typeface="Arial"/>
                <a:cs typeface="Arial"/>
              </a:rPr>
              <a:t>ith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umb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ad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CALL</a:t>
            </a:r>
            <a:r>
              <a:rPr sz="2800" spc="-9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 in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k</a:t>
            </a:r>
            <a:r>
              <a:rPr sz="2800" spc="-20" dirty="0" smtClean="0">
                <a:latin typeface="Arial"/>
                <a:cs typeface="Arial"/>
              </a:rPr>
              <a:t>up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 algn="ctr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2265" algn="l"/>
              </a:tabLst>
            </a:pPr>
            <a:r>
              <a:rPr sz="3200" dirty="0" smtClean="0">
                <a:latin typeface="Arial"/>
                <a:cs typeface="Arial"/>
              </a:rPr>
              <a:t>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same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used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okup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122046"/>
            <a:ext cx="8524875" cy="53079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RET</a:t>
            </a:r>
            <a:endParaRPr sz="40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7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355600" marR="4762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Removes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5" dirty="0" smtClean="0">
                <a:latin typeface="Arial"/>
                <a:cs typeface="Arial"/>
              </a:rPr>
              <a:t>(</a:t>
            </a:r>
            <a:r>
              <a:rPr sz="3200" b="1" spc="0" dirty="0" smtClean="0">
                <a:latin typeface="Arial"/>
                <a:cs typeface="Arial"/>
              </a:rPr>
              <a:t>ne</a:t>
            </a:r>
            <a:r>
              <a:rPr sz="3200" b="1" spc="-15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r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retur</a:t>
            </a:r>
            <a:r>
              <a:rPr sz="3200" b="1" spc="-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aci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4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oves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 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(</a:t>
            </a:r>
            <a:r>
              <a:rPr sz="3200" b="1" spc="0" dirty="0" smtClean="0">
                <a:latin typeface="Arial"/>
                <a:cs typeface="Arial"/>
              </a:rPr>
              <a:t>far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retur</a:t>
            </a:r>
            <a:r>
              <a:rPr sz="3200" b="1" spc="-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laces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&amp; CS.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ear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far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etu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stru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35" dirty="0" smtClean="0">
                <a:latin typeface="Arial"/>
                <a:cs typeface="Arial"/>
              </a:rPr>
              <a:t>e</a:t>
            </a:r>
            <a:r>
              <a:rPr sz="2800" spc="-55" dirty="0" smtClean="0">
                <a:latin typeface="Arial"/>
                <a:cs typeface="Arial"/>
              </a:rPr>
              <a:t>’</a:t>
            </a:r>
            <a:r>
              <a:rPr sz="2800" spc="-15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40" dirty="0" smtClean="0">
                <a:latin typeface="Arial"/>
                <a:cs typeface="Arial"/>
              </a:rPr>
              <a:t>R</a:t>
            </a:r>
            <a:r>
              <a:rPr sz="2800" spc="-25" dirty="0" smtClean="0">
                <a:latin typeface="Arial"/>
                <a:cs typeface="Arial"/>
              </a:rPr>
              <a:t>OC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di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ctiv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3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tom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tic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ly 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per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etu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stru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259079" indent="-342900" algn="just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6–</a:t>
            </a:r>
            <a:r>
              <a:rPr sz="3200" spc="0" dirty="0" smtClean="0">
                <a:latin typeface="Arial"/>
                <a:cs typeface="Arial"/>
              </a:rPr>
              <a:t>8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shows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how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instruction li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ks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ow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8086–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29967" y="2907792"/>
            <a:ext cx="772668" cy="1783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19421" y="1348739"/>
            <a:ext cx="0" cy="1106424"/>
          </a:xfrm>
          <a:custGeom>
            <a:avLst/>
            <a:gdLst/>
            <a:ahLst/>
            <a:cxnLst/>
            <a:rect l="l" t="t" r="r" b="b"/>
            <a:pathLst>
              <a:path h="1106424">
                <a:moveTo>
                  <a:pt x="0" y="1106424"/>
                </a:moveTo>
                <a:lnTo>
                  <a:pt x="0" y="0"/>
                </a:lnTo>
              </a:path>
            </a:pathLst>
          </a:custGeom>
          <a:ln w="22860">
            <a:solidFill>
              <a:srgbClr val="5B5B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87852" y="1609344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18288">
            <a:solidFill>
              <a:srgbClr val="5454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99282" y="1440180"/>
            <a:ext cx="0" cy="1097280"/>
          </a:xfrm>
          <a:custGeom>
            <a:avLst/>
            <a:gdLst/>
            <a:ahLst/>
            <a:cxnLst/>
            <a:rect l="l" t="t" r="r" b="b"/>
            <a:pathLst>
              <a:path h="1097280">
                <a:moveTo>
                  <a:pt x="0" y="1097280"/>
                </a:moveTo>
                <a:lnTo>
                  <a:pt x="0" y="0"/>
                </a:lnTo>
              </a:path>
            </a:pathLst>
          </a:custGeom>
          <a:ln w="22860">
            <a:solidFill>
              <a:srgbClr val="60606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87852" y="1863089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22860">
            <a:solidFill>
              <a:srgbClr val="60606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87852" y="2114550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22860">
            <a:solidFill>
              <a:srgbClr val="60606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87852" y="2368295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18288">
            <a:solidFill>
              <a:srgbClr val="5454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16452" y="2523744"/>
            <a:ext cx="155448" cy="0"/>
          </a:xfrm>
          <a:custGeom>
            <a:avLst/>
            <a:gdLst/>
            <a:ahLst/>
            <a:cxnLst/>
            <a:rect l="l" t="t" r="r" b="b"/>
            <a:pathLst>
              <a:path w="155448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18288">
            <a:solidFill>
              <a:srgbClr val="5B5B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9908" y="134365"/>
            <a:ext cx="8651240" cy="277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6-8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 The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effect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0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1750" b="1" spc="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near</a:t>
            </a:r>
            <a:r>
              <a:rPr sz="1750" b="1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return</a:t>
            </a:r>
            <a:r>
              <a:rPr sz="1750" b="1" spc="1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instruction</a:t>
            </a:r>
            <a:r>
              <a:rPr sz="1750" b="1" spc="1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on</a:t>
            </a:r>
            <a:r>
              <a:rPr sz="1750" b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1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stack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instruction</a:t>
            </a:r>
            <a:r>
              <a:rPr sz="1750" b="1" spc="20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pointer.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55011" y="1643379"/>
            <a:ext cx="217170" cy="179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10" dirty="0" smtClean="0">
                <a:solidFill>
                  <a:srgbClr val="626262"/>
                </a:solidFill>
                <a:latin typeface="Arial"/>
                <a:cs typeface="Arial"/>
              </a:rPr>
              <a:t>SP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80792" y="1536760"/>
            <a:ext cx="476884" cy="802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034" marR="12700" indent="8890">
              <a:lnSpc>
                <a:spcPct val="163600"/>
              </a:lnSpc>
            </a:pPr>
            <a:r>
              <a:rPr sz="1100" b="1" spc="-30" dirty="0" smtClean="0">
                <a:solidFill>
                  <a:srgbClr val="626262"/>
                </a:solidFill>
                <a:latin typeface="Arial"/>
                <a:cs typeface="Arial"/>
              </a:rPr>
              <a:t>AFFFF AFFFE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250" b="1" spc="-135" dirty="0" smtClean="0">
                <a:solidFill>
                  <a:srgbClr val="626262"/>
                </a:solidFill>
                <a:latin typeface="Times New Roman"/>
                <a:cs typeface="Times New Roman"/>
              </a:rPr>
              <a:t>AFFFO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40227" y="2829305"/>
            <a:ext cx="419100" cy="921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b="1" spc="60" dirty="0" smtClean="0">
                <a:solidFill>
                  <a:srgbClr val="626262"/>
                </a:solidFill>
                <a:latin typeface="Arial"/>
                <a:cs typeface="Arial"/>
              </a:rPr>
              <a:t>1</a:t>
            </a:r>
            <a:r>
              <a:rPr sz="1050" b="1" spc="-85" dirty="0" smtClean="0">
                <a:solidFill>
                  <a:srgbClr val="3B3B3B"/>
                </a:solidFill>
                <a:latin typeface="Arial"/>
                <a:cs typeface="Arial"/>
              </a:rPr>
              <a:t>1</a:t>
            </a:r>
            <a:r>
              <a:rPr sz="1050" b="1" spc="45" dirty="0" smtClean="0">
                <a:solidFill>
                  <a:srgbClr val="626262"/>
                </a:solidFill>
                <a:latin typeface="Arial"/>
                <a:cs typeface="Arial"/>
              </a:rPr>
              <a:t>003</a:t>
            </a:r>
            <a:endParaRPr sz="105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1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1050" b="1" spc="60" dirty="0" smtClean="0">
                <a:solidFill>
                  <a:srgbClr val="626262"/>
                </a:solidFill>
                <a:latin typeface="Arial"/>
                <a:cs typeface="Arial"/>
              </a:rPr>
              <a:t>1</a:t>
            </a:r>
            <a:r>
              <a:rPr sz="1050" b="1" spc="-85" dirty="0" smtClean="0">
                <a:solidFill>
                  <a:srgbClr val="3B3B3B"/>
                </a:solidFill>
                <a:latin typeface="Arial"/>
                <a:cs typeface="Arial"/>
              </a:rPr>
              <a:t>1</a:t>
            </a:r>
            <a:r>
              <a:rPr sz="1050" b="1" spc="40" dirty="0" smtClean="0">
                <a:solidFill>
                  <a:srgbClr val="626262"/>
                </a:solidFill>
                <a:latin typeface="Arial"/>
                <a:cs typeface="Arial"/>
              </a:rPr>
              <a:t>002</a:t>
            </a:r>
            <a:endParaRPr sz="1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8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1050" b="1" spc="60" dirty="0" smtClean="0">
                <a:solidFill>
                  <a:srgbClr val="626262"/>
                </a:solidFill>
                <a:latin typeface="Arial"/>
                <a:cs typeface="Arial"/>
              </a:rPr>
              <a:t>1</a:t>
            </a:r>
            <a:r>
              <a:rPr sz="1050" b="1" spc="-85" dirty="0" smtClean="0">
                <a:solidFill>
                  <a:srgbClr val="3B3B3B"/>
                </a:solidFill>
                <a:latin typeface="Arial"/>
                <a:cs typeface="Arial"/>
              </a:rPr>
              <a:t>1</a:t>
            </a:r>
            <a:r>
              <a:rPr sz="1050" b="1" spc="45" dirty="0" smtClean="0">
                <a:solidFill>
                  <a:srgbClr val="626262"/>
                </a:solidFill>
                <a:latin typeface="Arial"/>
                <a:cs typeface="Arial"/>
              </a:rPr>
              <a:t>001</a:t>
            </a:r>
            <a:endParaRPr sz="105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4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1050" b="1" spc="60" dirty="0" smtClean="0">
                <a:solidFill>
                  <a:srgbClr val="626262"/>
                </a:solidFill>
                <a:latin typeface="Arial"/>
                <a:cs typeface="Arial"/>
              </a:rPr>
              <a:t>1</a:t>
            </a:r>
            <a:r>
              <a:rPr sz="1050" b="1" spc="-85" dirty="0" smtClean="0">
                <a:solidFill>
                  <a:srgbClr val="3B3B3B"/>
                </a:solidFill>
                <a:latin typeface="Arial"/>
                <a:cs typeface="Arial"/>
              </a:rPr>
              <a:t>1</a:t>
            </a:r>
            <a:r>
              <a:rPr sz="1050" b="1" spc="60" dirty="0" smtClean="0">
                <a:solidFill>
                  <a:srgbClr val="626262"/>
                </a:solidFill>
                <a:latin typeface="Arial"/>
                <a:cs typeface="Arial"/>
              </a:rPr>
              <a:t>000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93440" y="1206500"/>
            <a:ext cx="1125855" cy="340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3215">
              <a:lnSpc>
                <a:spcPts val="1550"/>
              </a:lnSpc>
              <a:tabLst>
                <a:tab pos="730250" algn="l"/>
              </a:tabLst>
            </a:pPr>
            <a:r>
              <a:rPr sz="1300" u="heavy" dirty="0" smtClean="0">
                <a:solidFill>
                  <a:srgbClr val="3B3B3B"/>
                </a:solidFill>
                <a:latin typeface="Times New Roman"/>
                <a:cs typeface="Times New Roman"/>
              </a:rPr>
              <a:t> 	</a:t>
            </a:r>
            <a:r>
              <a:rPr sz="1300" spc="20" dirty="0" smtClean="0">
                <a:solidFill>
                  <a:srgbClr val="3B3B3B"/>
                </a:solidFill>
                <a:latin typeface="Times New Roman"/>
                <a:cs typeface="Times New Roman"/>
              </a:rPr>
              <a:t>..,...--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040"/>
              </a:lnSpc>
            </a:pPr>
            <a:r>
              <a:rPr sz="1050" b="1" spc="-200" dirty="0" smtClean="0">
                <a:solidFill>
                  <a:srgbClr val="3B3B3B"/>
                </a:solidFill>
                <a:latin typeface="Times New Roman"/>
                <a:cs typeface="Times New Roman"/>
              </a:rPr>
              <a:t>r---""""'"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64355" y="1910334"/>
            <a:ext cx="191770" cy="171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b="1" spc="70" dirty="0" smtClean="0">
                <a:solidFill>
                  <a:srgbClr val="626262"/>
                </a:solidFill>
                <a:latin typeface="Arial"/>
                <a:cs typeface="Arial"/>
              </a:rPr>
              <a:t>00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64355" y="2133600"/>
            <a:ext cx="19494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65" dirty="0" smtClean="0">
                <a:solidFill>
                  <a:srgbClr val="626262"/>
                </a:solidFill>
                <a:latin typeface="Times New Roman"/>
                <a:cs typeface="Times New Roman"/>
              </a:rPr>
              <a:t>03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87215" y="2309876"/>
            <a:ext cx="639445" cy="301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82905" algn="l"/>
              </a:tabLst>
            </a:pPr>
            <a:r>
              <a:rPr sz="1900" i="1" u="heavy" dirty="0" smtClean="0">
                <a:solidFill>
                  <a:srgbClr val="3B3B3B"/>
                </a:solidFill>
                <a:latin typeface="Times New Roman"/>
                <a:cs typeface="Times New Roman"/>
              </a:rPr>
              <a:t> 	</a:t>
            </a:r>
            <a:r>
              <a:rPr sz="1900" i="1" u="heavy" spc="-250" dirty="0" smtClean="0">
                <a:solidFill>
                  <a:srgbClr val="3B3B3B"/>
                </a:solidFill>
                <a:latin typeface="Times New Roman"/>
                <a:cs typeface="Times New Roman"/>
              </a:rPr>
              <a:t>-.</a:t>
            </a:r>
            <a:r>
              <a:rPr sz="1900" i="1" spc="-270" dirty="0" smtClean="0">
                <a:solidFill>
                  <a:srgbClr val="3B3B3B"/>
                </a:solidFill>
                <a:latin typeface="Times New Roman"/>
                <a:cs typeface="Times New Roman"/>
              </a:rPr>
              <a:t>;::.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88867" y="2224532"/>
            <a:ext cx="218440" cy="5289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400" spc="-375" dirty="0" smtClean="0">
                <a:solidFill>
                  <a:srgbClr val="3B3B3B"/>
                </a:solidFill>
                <a:latin typeface="Times New Roman"/>
                <a:cs typeface="Times New Roman"/>
              </a:rPr>
              <a:t>--</a:t>
            </a:r>
            <a:endParaRPr sz="3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25444" y="3768597"/>
            <a:ext cx="234950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spc="930" dirty="0" smtClean="0">
                <a:solidFill>
                  <a:srgbClr val="4D4D4D"/>
                </a:solidFill>
                <a:latin typeface="Times New Roman"/>
                <a:cs typeface="Times New Roman"/>
              </a:rPr>
              <a:t>-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97044" y="1975358"/>
            <a:ext cx="372110" cy="186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75" dirty="0" smtClean="0">
                <a:solidFill>
                  <a:srgbClr val="626262"/>
                </a:solidFill>
                <a:latin typeface="Arial"/>
                <a:cs typeface="Arial"/>
              </a:rPr>
              <a:t>Stack</a:t>
            </a:r>
            <a:endParaRPr sz="11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92471" y="2818384"/>
            <a:ext cx="655320" cy="179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Near</a:t>
            </a:r>
            <a:r>
              <a:rPr sz="1100" b="1" spc="5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0" dirty="0" smtClean="0">
                <a:solidFill>
                  <a:srgbClr val="626262"/>
                </a:solidFill>
                <a:latin typeface="Arial"/>
                <a:cs typeface="Arial"/>
              </a:rPr>
              <a:t>RET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46852" y="3581907"/>
            <a:ext cx="1577975" cy="535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265"/>
              </a:lnSpc>
            </a:pPr>
            <a:r>
              <a:rPr sz="1100" b="1" spc="25" dirty="0" smtClean="0">
                <a:solidFill>
                  <a:srgbClr val="626262"/>
                </a:solidFill>
                <a:latin typeface="Arial"/>
                <a:cs typeface="Arial"/>
              </a:rPr>
              <a:t>SP</a:t>
            </a:r>
            <a:r>
              <a:rPr sz="1100" b="1" spc="-45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35" dirty="0" smtClean="0">
                <a:solidFill>
                  <a:srgbClr val="626262"/>
                </a:solidFill>
                <a:latin typeface="Arial"/>
                <a:cs typeface="Arial"/>
              </a:rPr>
              <a:t>before</a:t>
            </a:r>
            <a:r>
              <a:rPr sz="1100" b="1" spc="-45" dirty="0" smtClean="0">
                <a:solidFill>
                  <a:srgbClr val="626262"/>
                </a:solidFill>
                <a:latin typeface="Arial"/>
                <a:cs typeface="Arial"/>
              </a:rPr>
              <a:t> CALL:::</a:t>
            </a:r>
            <a:r>
              <a:rPr sz="1100" b="1" spc="10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5" dirty="0" smtClean="0">
                <a:solidFill>
                  <a:srgbClr val="4D4D4D"/>
                </a:solidFill>
                <a:latin typeface="Arial"/>
                <a:cs typeface="Arial"/>
              </a:rPr>
              <a:t>FFFD</a:t>
            </a:r>
            <a:endParaRPr sz="1100">
              <a:latin typeface="Arial"/>
              <a:cs typeface="Arial"/>
            </a:endParaRPr>
          </a:p>
          <a:p>
            <a:pPr marL="21590">
              <a:lnSpc>
                <a:spcPts val="1605"/>
              </a:lnSpc>
            </a:pPr>
            <a:r>
              <a:rPr sz="1100" b="1" spc="-10" dirty="0" smtClean="0">
                <a:solidFill>
                  <a:srgbClr val="626262"/>
                </a:solidFill>
                <a:latin typeface="Arial"/>
                <a:cs typeface="Arial"/>
              </a:rPr>
              <a:t>SS</a:t>
            </a:r>
            <a:r>
              <a:rPr sz="1100" b="1" spc="-45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35" dirty="0" smtClean="0">
                <a:solidFill>
                  <a:srgbClr val="626262"/>
                </a:solidFill>
                <a:latin typeface="Arial"/>
                <a:cs typeface="Arial"/>
              </a:rPr>
              <a:t>before</a:t>
            </a:r>
            <a:r>
              <a:rPr sz="1100" b="1" spc="-45" dirty="0" smtClean="0">
                <a:solidFill>
                  <a:srgbClr val="626262"/>
                </a:solidFill>
                <a:latin typeface="Arial"/>
                <a:cs typeface="Arial"/>
              </a:rPr>
              <a:t> CALL</a:t>
            </a:r>
            <a:r>
              <a:rPr sz="1100" b="1" spc="5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650" b="1" spc="-320" dirty="0" smtClean="0">
                <a:solidFill>
                  <a:srgbClr val="797979"/>
                </a:solidFill>
                <a:latin typeface="Times New Roman"/>
                <a:cs typeface="Times New Roman"/>
              </a:rPr>
              <a:t>=</a:t>
            </a:r>
            <a:r>
              <a:rPr sz="1650" b="1" spc="-110" dirty="0" smtClean="0">
                <a:solidFill>
                  <a:srgbClr val="797979"/>
                </a:solidFill>
                <a:latin typeface="Times New Roman"/>
                <a:cs typeface="Times New Roman"/>
              </a:rPr>
              <a:t> </a:t>
            </a:r>
            <a:r>
              <a:rPr sz="1100" b="1" spc="-210" dirty="0" smtClean="0">
                <a:solidFill>
                  <a:srgbClr val="4D4D4D"/>
                </a:solidFill>
                <a:latin typeface="Arial"/>
                <a:cs typeface="Arial"/>
              </a:rPr>
              <a:t>AOOO</a:t>
            </a:r>
            <a:endParaRPr sz="1100">
              <a:latin typeface="Arial"/>
              <a:cs typeface="Arial"/>
            </a:endParaRPr>
          </a:p>
          <a:p>
            <a:pPr marL="21590">
              <a:lnSpc>
                <a:spcPts val="1260"/>
              </a:lnSpc>
            </a:pPr>
            <a:r>
              <a:rPr sz="1100" b="1" spc="-25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1100" b="1" spc="25" dirty="0" smtClean="0">
                <a:solidFill>
                  <a:srgbClr val="626262"/>
                </a:solidFill>
                <a:latin typeface="Arial"/>
                <a:cs typeface="Arial"/>
              </a:rPr>
              <a:t>P </a:t>
            </a:r>
            <a:r>
              <a:rPr sz="1100" b="1" spc="55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35" dirty="0" smtClean="0">
                <a:solidFill>
                  <a:srgbClr val="626262"/>
                </a:solidFill>
                <a:latin typeface="Arial"/>
                <a:cs typeface="Arial"/>
              </a:rPr>
              <a:t>before</a:t>
            </a:r>
            <a:r>
              <a:rPr sz="1100" b="1" spc="-45" dirty="0" smtClean="0">
                <a:solidFill>
                  <a:srgbClr val="626262"/>
                </a:solidFill>
                <a:latin typeface="Arial"/>
                <a:cs typeface="Arial"/>
              </a:rPr>
              <a:t> CALL:::</a:t>
            </a:r>
            <a:r>
              <a:rPr sz="1100" b="1" spc="10" dirty="0" smtClean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1100" b="1" spc="-15" dirty="0" smtClean="0">
                <a:solidFill>
                  <a:srgbClr val="626262"/>
                </a:solidFill>
                <a:latin typeface="Arial"/>
                <a:cs typeface="Arial"/>
              </a:rPr>
              <a:t>1004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65124" y="6299200"/>
            <a:ext cx="398716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5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24460" y="6240526"/>
            <a:ext cx="3694429" cy="592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9950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9950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D4D4D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46836" y="6427215"/>
            <a:ext cx="3690620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46836" y="6695185"/>
            <a:ext cx="70231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387852" y="2587751"/>
          <a:ext cx="1152143" cy="31501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7521"/>
                <a:gridCol w="374903"/>
              </a:tblGrid>
              <a:tr h="198881">
                <a:tc gridSpan="2">
                  <a:txBody>
                    <a:bodyPr/>
                    <a:lstStyle/>
                    <a:p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B w="2286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6888">
                <a:tc grid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solidFill>
                            <a:srgbClr val="626262"/>
                          </a:solidFill>
                          <a:latin typeface="Courier New"/>
                          <a:cs typeface="Courier New"/>
                        </a:rPr>
                        <a:t>RET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T w="22860">
                      <a:solidFill>
                        <a:srgbClr val="5B5B5B"/>
                      </a:solidFill>
                      <a:prstDash val="solid"/>
                    </a:lnT>
                    <a:lnB w="13716">
                      <a:solidFill>
                        <a:srgbClr val="4B4B4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3746">
                <a:tc gridSpan="2">
                  <a:txBody>
                    <a:bodyPr/>
                    <a:lstStyle/>
                    <a:p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T w="13716">
                      <a:solidFill>
                        <a:srgbClr val="4B4B4B"/>
                      </a:solidFill>
                      <a:prstDash val="solid"/>
                    </a:lnT>
                    <a:lnB w="18288">
                      <a:solidFill>
                        <a:srgbClr val="54545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9173">
                <a:tc gridSpan="2">
                  <a:txBody>
                    <a:bodyPr/>
                    <a:lstStyle/>
                    <a:p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T w="18288">
                      <a:solidFill>
                        <a:srgbClr val="545454"/>
                      </a:solidFill>
                      <a:prstDash val="solid"/>
                    </a:lnT>
                    <a:lnB w="22860">
                      <a:solidFill>
                        <a:srgbClr val="5B5B5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6888">
                <a:tc gridSpan="2">
                  <a:txBody>
                    <a:bodyPr/>
                    <a:lstStyle/>
                    <a:p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T w="22860">
                      <a:solidFill>
                        <a:srgbClr val="5B5B5B"/>
                      </a:solidFill>
                      <a:prstDash val="solid"/>
                    </a:lnT>
                    <a:lnB w="13716">
                      <a:solidFill>
                        <a:srgbClr val="4B4B4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9451">
                <a:tc>
                  <a:txBody>
                    <a:bodyPr/>
                    <a:lstStyle/>
                    <a:p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T w="13716">
                      <a:solidFill>
                        <a:srgbClr val="4B4B4B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241935">
                        <a:lnSpc>
                          <a:spcPct val="100000"/>
                        </a:lnSpc>
                      </a:pPr>
                      <a:r>
                        <a:rPr sz="3350" dirty="0" smtClean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3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8288">
                      <a:solidFill>
                        <a:srgbClr val="575757"/>
                      </a:solidFill>
                      <a:prstDash val="solid"/>
                    </a:lnR>
                    <a:lnT w="13716">
                      <a:solidFill>
                        <a:srgbClr val="4B4B4B"/>
                      </a:solidFill>
                      <a:prstDash val="solid"/>
                    </a:lnT>
                    <a:lnB w="22860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328040">
                <a:tc>
                  <a:txBody>
                    <a:bodyPr/>
                    <a:lstStyle/>
                    <a:p>
                      <a:endParaRPr sz="3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B w="22860">
                      <a:solidFill>
                        <a:srgbClr val="60606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8288">
                      <a:solidFill>
                        <a:srgbClr val="575757"/>
                      </a:solidFill>
                      <a:prstDash val="solid"/>
                    </a:lnR>
                    <a:lnT w="13716">
                      <a:solidFill>
                        <a:srgbClr val="4B4B4B"/>
                      </a:solidFill>
                      <a:prstDash val="solid"/>
                    </a:lnT>
                    <a:lnB w="22860">
                      <a:solidFill>
                        <a:srgbClr val="606060"/>
                      </a:solidFill>
                      <a:prstDash val="solid"/>
                    </a:lnB>
                  </a:tcPr>
                </a:tc>
              </a:tr>
              <a:tr h="253745">
                <a:tc gridSpan="2">
                  <a:txBody>
                    <a:bodyPr/>
                    <a:lstStyle/>
                    <a:p>
                      <a:endParaRPr sz="3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T w="22860">
                      <a:solidFill>
                        <a:srgbClr val="606060"/>
                      </a:solidFill>
                      <a:prstDash val="solid"/>
                    </a:lnT>
                    <a:lnB w="18288">
                      <a:solidFill>
                        <a:srgbClr val="54545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6032">
                <a:tc gridSpan="2"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(Return</a:t>
                      </a:r>
                      <a:r>
                        <a:rPr sz="1150" b="1" spc="35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0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150" b="1" spc="-25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150" b="1" spc="0" dirty="0" smtClean="0">
                          <a:solidFill>
                            <a:srgbClr val="797979"/>
                          </a:solidFill>
                          <a:latin typeface="Arial"/>
                          <a:cs typeface="Arial"/>
                        </a:rPr>
                        <a:t>re)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T w="18288">
                      <a:solidFill>
                        <a:srgbClr val="545454"/>
                      </a:solidFill>
                      <a:prstDash val="solid"/>
                    </a:lnT>
                    <a:lnB w="18288">
                      <a:solidFill>
                        <a:srgbClr val="57575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9174">
                <a:tc gridSpan="2"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sz="1050" b="1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T w="18288">
                      <a:solidFill>
                        <a:srgbClr val="575757"/>
                      </a:solidFill>
                      <a:prstDash val="solid"/>
                    </a:lnT>
                    <a:lnB w="22860">
                      <a:solidFill>
                        <a:srgbClr val="60606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6031">
                <a:tc gridSpan="2"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FF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T w="22860">
                      <a:solidFill>
                        <a:srgbClr val="606060"/>
                      </a:solidFill>
                      <a:prstDash val="solid"/>
                    </a:lnT>
                    <a:lnB w="22860">
                      <a:solidFill>
                        <a:srgbClr val="60606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1460">
                <a:tc gridSpan="2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CALL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R w="18288">
                      <a:solidFill>
                        <a:srgbClr val="575757"/>
                      </a:solidFill>
                      <a:prstDash val="solid"/>
                    </a:lnR>
                    <a:lnT w="22860">
                      <a:solidFill>
                        <a:srgbClr val="606060"/>
                      </a:solidFill>
                      <a:prstDash val="solid"/>
                    </a:lnT>
                    <a:lnB w="13716">
                      <a:solidFill>
                        <a:srgbClr val="4B4B4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1450">
                <a:tc grid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606060"/>
                      </a:solidFill>
                      <a:prstDash val="solid"/>
                    </a:lnL>
                    <a:lnT w="13716">
                      <a:solidFill>
                        <a:srgbClr val="4B4B4B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845816" y="4303859"/>
          <a:ext cx="2614139" cy="1272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4277"/>
                <a:gridCol w="1079183"/>
                <a:gridCol w="800678"/>
              </a:tblGrid>
              <a:tr h="26136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10004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3746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10003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46887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10002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49174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626262"/>
                          </a:solidFill>
                          <a:latin typeface="Arial"/>
                          <a:cs typeface="Arial"/>
                        </a:rPr>
                        <a:t>10001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6136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10000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282940" cy="1459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cont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(SP)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 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822322"/>
            <a:ext cx="8468995" cy="3959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sy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tem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C/C++ 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24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ASCAL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conv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983615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ar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met</a:t>
            </a:r>
            <a:r>
              <a:rPr sz="2800" spc="-15" dirty="0" smtClean="0">
                <a:latin typeface="Arial"/>
                <a:cs typeface="Arial"/>
              </a:rPr>
              <a:t>ers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efo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10" dirty="0" smtClean="0">
                <a:latin typeface="Arial"/>
                <a:cs typeface="Arial"/>
              </a:rPr>
              <a:t>ll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174625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ram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ters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byt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shed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013700" cy="1459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Par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using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BP</a:t>
            </a:r>
            <a:r>
              <a:rPr sz="3200" spc="-65" dirty="0" smtClean="0">
                <a:latin typeface="Arial"/>
                <a:cs typeface="Arial"/>
              </a:rPr>
              <a:t> 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fa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 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822322"/>
            <a:ext cx="8513445" cy="41167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Par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ing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 written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C++ or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24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ASCAL</a:t>
            </a:r>
            <a:r>
              <a:rPr sz="320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using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C++ 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24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ASCAL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conv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9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245" dirty="0" smtClean="0">
                <a:latin typeface="Arial"/>
                <a:cs typeface="Arial"/>
              </a:rPr>
              <a:t>V</a:t>
            </a:r>
            <a:r>
              <a:rPr sz="3200" spc="0" dirty="0" smtClean="0">
                <a:latin typeface="Arial"/>
                <a:cs typeface="Arial"/>
              </a:rPr>
              <a:t>ari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R</a:t>
            </a:r>
            <a:r>
              <a:rPr sz="2800" spc="-3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TN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R</a:t>
            </a:r>
            <a:r>
              <a:rPr sz="2800" spc="-3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TF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8"/>
              </a:spcBef>
            </a:pPr>
            <a:endParaRPr sz="750"/>
          </a:p>
          <a:p>
            <a:pPr marL="355600" marR="101600" indent="-342900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245" dirty="0" smtClean="0">
                <a:latin typeface="Arial"/>
                <a:cs typeface="Arial"/>
              </a:rPr>
              <a:t>V</a:t>
            </a:r>
            <a:r>
              <a:rPr sz="3200" spc="0" dirty="0" smtClean="0">
                <a:latin typeface="Arial"/>
                <a:cs typeface="Arial"/>
              </a:rPr>
              <a:t>ari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avo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favor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using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PROC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 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122046"/>
            <a:ext cx="6953884" cy="604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  <a:tabLst>
                <a:tab pos="1143635" algn="l"/>
              </a:tabLst>
            </a:pPr>
            <a:r>
              <a:rPr sz="4000" b="1" spc="-30" dirty="0" smtClean="0">
                <a:latin typeface="Arial"/>
                <a:cs typeface="Arial"/>
              </a:rPr>
              <a:t>6–</a:t>
            </a:r>
            <a:r>
              <a:rPr sz="4000" b="1" spc="-25" dirty="0" smtClean="0">
                <a:latin typeface="Arial"/>
                <a:cs typeface="Arial"/>
              </a:rPr>
              <a:t>4	INT</a:t>
            </a:r>
            <a:r>
              <a:rPr sz="4000" b="1" spc="-50" dirty="0" smtClean="0">
                <a:latin typeface="Arial"/>
                <a:cs typeface="Arial"/>
              </a:rPr>
              <a:t>R</a:t>
            </a:r>
            <a:r>
              <a:rPr sz="4000" b="1" spc="-35" dirty="0" smtClean="0">
                <a:latin typeface="Arial"/>
                <a:cs typeface="Arial"/>
              </a:rPr>
              <a:t>O</a:t>
            </a:r>
            <a:r>
              <a:rPr sz="4000" b="1" spc="5" dirty="0" smtClean="0">
                <a:latin typeface="Arial"/>
                <a:cs typeface="Arial"/>
              </a:rPr>
              <a:t> </a:t>
            </a:r>
            <a:r>
              <a:rPr sz="4000" b="1" spc="-105" dirty="0" smtClean="0">
                <a:latin typeface="Arial"/>
                <a:cs typeface="Arial"/>
              </a:rPr>
              <a:t>T</a:t>
            </a:r>
            <a:r>
              <a:rPr sz="4000" b="1" spc="-35" dirty="0" smtClean="0">
                <a:latin typeface="Arial"/>
                <a:cs typeface="Arial"/>
              </a:rPr>
              <a:t>O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INTE</a:t>
            </a:r>
            <a:r>
              <a:rPr sz="4000" b="1" spc="-50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R</a:t>
            </a:r>
            <a:r>
              <a:rPr sz="4000" b="1" spc="-45" dirty="0" smtClean="0">
                <a:latin typeface="Arial"/>
                <a:cs typeface="Arial"/>
              </a:rPr>
              <a:t>U</a:t>
            </a:r>
            <a:r>
              <a:rPr sz="4000" b="1" spc="-30" dirty="0" smtClean="0">
                <a:latin typeface="Arial"/>
                <a:cs typeface="Arial"/>
              </a:rPr>
              <a:t>PTS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89975" cy="4593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rrupt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hardwar</a:t>
            </a:r>
            <a:r>
              <a:rPr sz="3200" b="1" spc="-10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-ge</a:t>
            </a:r>
            <a:r>
              <a:rPr sz="3200" b="1" spc="-20" dirty="0" smtClean="0">
                <a:latin typeface="Arial"/>
                <a:cs typeface="Arial"/>
              </a:rPr>
              <a:t>n</a:t>
            </a:r>
            <a:r>
              <a:rPr sz="3200" b="1" spc="0" dirty="0" smtClean="0">
                <a:latin typeface="Arial"/>
                <a:cs typeface="Arial"/>
              </a:rPr>
              <a:t>erat</a:t>
            </a:r>
            <a:r>
              <a:rPr sz="3200" b="1" spc="-15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d</a:t>
            </a:r>
            <a:r>
              <a:rPr sz="3200" b="1" spc="-5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CALL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iv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ha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dware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si</a:t>
            </a:r>
            <a:r>
              <a:rPr sz="2800" spc="-15" dirty="0" smtClean="0">
                <a:latin typeface="Arial"/>
                <a:cs typeface="Arial"/>
              </a:rPr>
              <a:t>gnal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Or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softwar</a:t>
            </a:r>
            <a:r>
              <a:rPr sz="3200" b="1" spc="-10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-g</a:t>
            </a:r>
            <a:r>
              <a:rPr sz="3200" b="1" spc="-20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ner</a:t>
            </a:r>
            <a:r>
              <a:rPr sz="3200" b="1" spc="-10" dirty="0" smtClean="0">
                <a:latin typeface="Arial"/>
                <a:cs typeface="Arial"/>
              </a:rPr>
              <a:t>at</a:t>
            </a:r>
            <a:r>
              <a:rPr sz="3200" b="1" spc="0" dirty="0" smtClean="0">
                <a:latin typeface="Arial"/>
                <a:cs typeface="Arial"/>
              </a:rPr>
              <a:t>ed</a:t>
            </a:r>
            <a:r>
              <a:rPr sz="3200" b="1" spc="-4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CALL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ernal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der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om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ut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 by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ome o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nt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-15" dirty="0" smtClean="0">
                <a:latin typeface="Arial"/>
                <a:cs typeface="Arial"/>
              </a:rPr>
              <a:t>nal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1"/>
              </a:spcBef>
            </a:pPr>
            <a:endParaRPr sz="50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times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10" dirty="0" smtClean="0">
                <a:latin typeface="Arial"/>
                <a:cs typeface="Arial"/>
              </a:rPr>
              <a:t>ll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55" dirty="0" smtClean="0">
                <a:latin typeface="Arial"/>
                <a:cs typeface="Arial"/>
              </a:rPr>
              <a:t> </a:t>
            </a:r>
            <a:r>
              <a:rPr sz="2950" spc="-100" dirty="0" smtClean="0">
                <a:latin typeface="Arial"/>
                <a:cs typeface="Arial"/>
              </a:rPr>
              <a:t>e</a:t>
            </a:r>
            <a:r>
              <a:rPr sz="2950" spc="-85" dirty="0" smtClean="0">
                <a:latin typeface="Arial"/>
                <a:cs typeface="Arial"/>
              </a:rPr>
              <a:t>x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e</a:t>
            </a:r>
            <a:r>
              <a:rPr sz="2950" spc="-75" dirty="0" smtClean="0">
                <a:latin typeface="Arial"/>
                <a:cs typeface="Arial"/>
              </a:rPr>
              <a:t>pt</a:t>
            </a:r>
            <a:r>
              <a:rPr sz="2950" spc="-35" dirty="0" smtClean="0">
                <a:latin typeface="Arial"/>
                <a:cs typeface="Arial"/>
              </a:rPr>
              <a:t>i</a:t>
            </a:r>
            <a:r>
              <a:rPr sz="2950" spc="-100" dirty="0" smtClean="0">
                <a:latin typeface="Arial"/>
                <a:cs typeface="Arial"/>
              </a:rPr>
              <a:t>on</a:t>
            </a:r>
            <a:endParaRPr sz="2950">
              <a:latin typeface="Arial"/>
              <a:cs typeface="Arial"/>
            </a:endParaRPr>
          </a:p>
          <a:p>
            <a:pPr lvl="1">
              <a:lnSpc>
                <a:spcPts val="70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700"/>
          </a:p>
          <a:p>
            <a:pPr marL="355600" marR="48387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Ei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type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ng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interrupt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s</a:t>
            </a:r>
            <a:r>
              <a:rPr sz="3200" b="1" spc="-10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rvi</a:t>
            </a:r>
            <a:r>
              <a:rPr sz="3200" b="1" spc="-15" dirty="0" smtClean="0">
                <a:latin typeface="Arial"/>
                <a:cs typeface="Arial"/>
              </a:rPr>
              <a:t>c</a:t>
            </a:r>
            <a:r>
              <a:rPr sz="3200" b="1" spc="0" dirty="0" smtClean="0">
                <a:latin typeface="Arial"/>
                <a:cs typeface="Arial"/>
              </a:rPr>
              <a:t>e</a:t>
            </a:r>
            <a:r>
              <a:rPr sz="3200" b="1" spc="-2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proc</a:t>
            </a:r>
            <a:r>
              <a:rPr sz="3200" b="1" spc="-15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dure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(ISP)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Interrupt</a:t>
            </a:r>
            <a:r>
              <a:rPr sz="4000" b="1" spc="15" dirty="0" smtClean="0">
                <a:latin typeface="Arial"/>
                <a:cs typeface="Arial"/>
              </a:rPr>
              <a:t> </a:t>
            </a:r>
            <a:r>
              <a:rPr sz="4000" b="1" spc="-250" dirty="0" smtClean="0">
                <a:latin typeface="Arial"/>
                <a:cs typeface="Arial"/>
              </a:rPr>
              <a:t>V</a:t>
            </a:r>
            <a:r>
              <a:rPr sz="4000" b="1" spc="-20" dirty="0" smtClean="0">
                <a:latin typeface="Arial"/>
                <a:cs typeface="Arial"/>
              </a:rPr>
              <a:t>ect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0" dirty="0" smtClean="0">
                <a:latin typeface="Arial"/>
                <a:cs typeface="Arial"/>
              </a:rPr>
              <a:t>rs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556625" cy="3864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4</a:t>
            </a:r>
            <a:r>
              <a:rPr sz="3200" spc="0" dirty="0" smtClean="0">
                <a:latin typeface="Arial"/>
                <a:cs typeface="Arial"/>
              </a:rPr>
              <a:t>-byte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stored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first</a:t>
            </a:r>
            <a:r>
              <a:rPr sz="3200" spc="-10" dirty="0" smtClean="0">
                <a:latin typeface="Arial"/>
                <a:cs typeface="Arial"/>
              </a:rPr>
              <a:t> 102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</a:t>
            </a:r>
            <a:endParaRPr sz="3200">
              <a:latin typeface="Arial"/>
              <a:cs typeface="Arial"/>
            </a:endParaRPr>
          </a:p>
          <a:p>
            <a:pPr marL="25400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</a:t>
            </a:r>
            <a:r>
              <a:rPr sz="3200" spc="-10" dirty="0" smtClean="0">
                <a:latin typeface="Arial"/>
                <a:cs typeface="Arial"/>
              </a:rPr>
              <a:t>00000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–</a:t>
            </a:r>
            <a:r>
              <a:rPr sz="3200" spc="-5" dirty="0" smtClean="0">
                <a:latin typeface="Arial"/>
                <a:cs typeface="Arial"/>
              </a:rPr>
              <a:t>00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0" dirty="0" smtClean="0">
                <a:latin typeface="Arial"/>
                <a:cs typeface="Arial"/>
              </a:rPr>
              <a:t>FFH)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m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26034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5" dirty="0" smtClean="0">
                <a:latin typeface="Arial"/>
                <a:cs typeface="Arial"/>
              </a:rPr>
              <a:t>de,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tor ta</a:t>
            </a:r>
            <a:r>
              <a:rPr sz="2800" spc="-1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le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 an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10" dirty="0" smtClean="0">
                <a:latin typeface="Arial"/>
                <a:cs typeface="Arial"/>
              </a:rPr>
              <a:t>crip</a:t>
            </a:r>
            <a:r>
              <a:rPr sz="2800" spc="-15" dirty="0" smtClean="0">
                <a:latin typeface="Arial"/>
                <a:cs typeface="Arial"/>
              </a:rPr>
              <a:t>tor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tha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uses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 de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ip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ors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ibe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ach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rupts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4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25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ea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tor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contains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ddress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10" dirty="0" smtClean="0">
                <a:latin typeface="Arial"/>
                <a:cs typeface="Arial"/>
              </a:rPr>
              <a:t>rvic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proce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ure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533765" cy="1459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Each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val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IP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CS 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servi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e 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812163"/>
            <a:ext cx="8420735" cy="35941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rst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y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nt</a:t>
            </a:r>
            <a:r>
              <a:rPr sz="2800" spc="-15" dirty="0" smtClean="0">
                <a:latin typeface="Arial"/>
                <a:cs typeface="Arial"/>
              </a:rPr>
              <a:t>ain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IP;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st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 </a:t>
            </a:r>
            <a:r>
              <a:rPr sz="2800" spc="-20" dirty="0" smtClean="0">
                <a:latin typeface="Arial"/>
                <a:cs typeface="Arial"/>
              </a:rPr>
              <a:t>CS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reserves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first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sent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vec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10" dirty="0" smtClean="0">
                <a:latin typeface="Arial"/>
                <a:cs typeface="Arial"/>
              </a:rPr>
              <a:t>(</a:t>
            </a:r>
            <a:r>
              <a:rPr sz="2800" spc="-15" dirty="0" smtClean="0">
                <a:latin typeface="Arial"/>
                <a:cs typeface="Arial"/>
              </a:rPr>
              <a:t>32–255)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va</a:t>
            </a:r>
            <a:r>
              <a:rPr sz="2800" spc="-10" dirty="0" smtClean="0">
                <a:latin typeface="Arial"/>
                <a:cs typeface="Arial"/>
              </a:rPr>
              <a:t>il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sers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2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So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reserv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err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occur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software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lvl="1" indent="-287020">
              <a:lnSpc>
                <a:spcPts val="3329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such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di</a:t>
            </a:r>
            <a:r>
              <a:rPr sz="2800" spc="-10" dirty="0" smtClean="0">
                <a:latin typeface="Arial"/>
                <a:cs typeface="Arial"/>
              </a:rPr>
              <a:t>vi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122046"/>
            <a:ext cx="5715635" cy="604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  <a:tabLst>
                <a:tab pos="1143635" algn="l"/>
              </a:tabLst>
            </a:pPr>
            <a:r>
              <a:rPr sz="4000" b="1" spc="-30" dirty="0" smtClean="0">
                <a:latin typeface="Arial"/>
                <a:cs typeface="Arial"/>
              </a:rPr>
              <a:t>6–</a:t>
            </a:r>
            <a:r>
              <a:rPr sz="4000" b="1" spc="-25" dirty="0" smtClean="0">
                <a:latin typeface="Arial"/>
                <a:cs typeface="Arial"/>
              </a:rPr>
              <a:t>1	T</a:t>
            </a:r>
            <a:r>
              <a:rPr sz="4000" b="1" spc="-45" dirty="0" smtClean="0">
                <a:latin typeface="Arial"/>
                <a:cs typeface="Arial"/>
              </a:rPr>
              <a:t>H</a:t>
            </a:r>
            <a:r>
              <a:rPr sz="4000" b="1" spc="-30" dirty="0" smtClean="0">
                <a:latin typeface="Arial"/>
                <a:cs typeface="Arial"/>
              </a:rPr>
              <a:t>E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JU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0" dirty="0" smtClean="0">
                <a:latin typeface="Arial"/>
                <a:cs typeface="Arial"/>
              </a:rPr>
              <a:t>P</a:t>
            </a:r>
            <a:r>
              <a:rPr sz="4000" b="1" spc="-5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GR</a:t>
            </a:r>
            <a:r>
              <a:rPr sz="4000" b="1" spc="-50" dirty="0" smtClean="0">
                <a:latin typeface="Arial"/>
                <a:cs typeface="Arial"/>
              </a:rPr>
              <a:t>O</a:t>
            </a:r>
            <a:r>
              <a:rPr sz="4000" b="1" spc="-30" dirty="0" smtClean="0">
                <a:latin typeface="Arial"/>
                <a:cs typeface="Arial"/>
              </a:rPr>
              <a:t>UP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72195" cy="4544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30734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 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nch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j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ows 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ecisio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 b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sed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mer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esu</a:t>
            </a:r>
            <a:r>
              <a:rPr sz="2800" spc="-10" dirty="0" smtClean="0">
                <a:latin typeface="Arial"/>
                <a:cs typeface="Arial"/>
              </a:rPr>
              <a:t>lts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ag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ts,</a:t>
            </a:r>
            <a:r>
              <a:rPr sz="2800" spc="-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ted by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onal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marL="355600" marR="432434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LOOP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forms 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6502400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So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reserv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coprocess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4102"/>
            <a:ext cx="8420100" cy="3509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ot</a:t>
            </a:r>
            <a:r>
              <a:rPr sz="2800" spc="-10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cu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rm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sy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tem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erson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reserved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 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236854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85" dirty="0" smtClean="0">
                <a:latin typeface="Arial"/>
                <a:cs typeface="Arial"/>
              </a:rPr>
              <a:t>V</a:t>
            </a:r>
            <a:r>
              <a:rPr sz="3200" spc="0" dirty="0" smtClean="0">
                <a:latin typeface="Arial"/>
                <a:cs typeface="Arial"/>
              </a:rPr>
              <a:t>ectors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1–</a:t>
            </a:r>
            <a:r>
              <a:rPr sz="3200" spc="-5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7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9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16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7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re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main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vectors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funct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Interrupt</a:t>
            </a:r>
            <a:r>
              <a:rPr sz="4000" b="1" spc="1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Instructi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5" dirty="0" smtClean="0">
                <a:latin typeface="Arial"/>
                <a:cs typeface="Arial"/>
              </a:rPr>
              <a:t>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69020" cy="5191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avai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340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7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O,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INT</a:t>
            </a:r>
            <a:r>
              <a:rPr sz="2800" spc="-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ches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vect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vector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e,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 stored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ressed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tect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ches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terr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pt</a:t>
            </a:r>
            <a:endParaRPr sz="3200">
              <a:latin typeface="Arial"/>
              <a:cs typeface="Arial"/>
            </a:endParaRPr>
          </a:p>
          <a:p>
            <a:pPr marL="24130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sc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sc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355600" marR="65786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Sim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lar 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ar CALL</a:t>
            </a:r>
            <a:r>
              <a:rPr sz="3200" spc="-1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aces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(IP/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CS) 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st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IN</a:t>
            </a:r>
            <a:r>
              <a:rPr sz="4000" b="1" spc="-335" dirty="0" smtClean="0">
                <a:latin typeface="Arial"/>
                <a:cs typeface="Arial"/>
              </a:rPr>
              <a:t>T</a:t>
            </a:r>
            <a:r>
              <a:rPr sz="4000" b="1" spc="-25" dirty="0" smtClean="0"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215630" cy="4413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25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(IN</a:t>
            </a:r>
            <a:r>
              <a:rPr sz="3200" spc="-36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ava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56134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ach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INT</a:t>
            </a:r>
            <a:r>
              <a:rPr sz="2800" spc="-5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ric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 who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25</a:t>
            </a:r>
            <a:r>
              <a:rPr sz="2800" spc="-20" dirty="0" smtClean="0">
                <a:latin typeface="Arial"/>
                <a:cs typeface="Arial"/>
              </a:rPr>
              <a:t>5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(00</a:t>
            </a:r>
            <a:r>
              <a:rPr sz="2800" spc="-3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–</a:t>
            </a:r>
            <a:r>
              <a:rPr sz="2800" spc="-20" dirty="0" smtClean="0">
                <a:latin typeface="Arial"/>
                <a:cs typeface="Arial"/>
              </a:rPr>
              <a:t>F</a:t>
            </a:r>
            <a:r>
              <a:rPr sz="2800" spc="-30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H)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3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5113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exam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le,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</a:t>
            </a:r>
            <a:r>
              <a:rPr sz="3200" spc="-7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10</a:t>
            </a:r>
            <a:r>
              <a:rPr sz="3200" spc="0" dirty="0" smtClean="0">
                <a:latin typeface="Arial"/>
                <a:cs typeface="Arial"/>
              </a:rPr>
              <a:t>0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 </a:t>
            </a:r>
            <a:r>
              <a:rPr sz="3200" spc="-10" dirty="0" smtClean="0">
                <a:latin typeface="Arial"/>
                <a:cs typeface="Arial"/>
              </a:rPr>
              <a:t>10</a:t>
            </a:r>
            <a:r>
              <a:rPr sz="3200" spc="-5" dirty="0" smtClean="0">
                <a:latin typeface="Arial"/>
                <a:cs typeface="Arial"/>
              </a:rPr>
              <a:t>0</a:t>
            </a:r>
            <a:r>
              <a:rPr sz="3200" spc="0" dirty="0" smtClean="0">
                <a:latin typeface="Arial"/>
                <a:cs typeface="Arial"/>
              </a:rPr>
              <a:t>, wh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 </a:t>
            </a:r>
            <a:r>
              <a:rPr sz="3200" spc="-10" dirty="0" smtClean="0">
                <a:latin typeface="Arial"/>
                <a:cs typeface="Arial"/>
              </a:rPr>
              <a:t>19</a:t>
            </a:r>
            <a:r>
              <a:rPr sz="3200" spc="-5" dirty="0" smtClean="0">
                <a:latin typeface="Arial"/>
                <a:cs typeface="Arial"/>
              </a:rPr>
              <a:t>0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–193</a:t>
            </a:r>
            <a:r>
              <a:rPr sz="3200" spc="0" dirty="0" smtClean="0">
                <a:latin typeface="Arial"/>
                <a:cs typeface="Arial"/>
              </a:rPr>
              <a:t>H.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1270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addres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 th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in</a:t>
            </a:r>
            <a:r>
              <a:rPr sz="2800" spc="-20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errupt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vector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 deter</a:t>
            </a:r>
            <a:r>
              <a:rPr sz="2800" spc="-30" dirty="0" smtClean="0">
                <a:latin typeface="Arial"/>
                <a:cs typeface="Arial"/>
              </a:rPr>
              <a:t>m</a:t>
            </a:r>
            <a:r>
              <a:rPr sz="2800" spc="-10" dirty="0" smtClean="0">
                <a:latin typeface="Arial"/>
                <a:cs typeface="Arial"/>
              </a:rPr>
              <a:t>ine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mul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lyi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ty</a:t>
            </a:r>
            <a:r>
              <a:rPr sz="2800" spc="-20" dirty="0" smtClean="0">
                <a:latin typeface="Arial"/>
                <a:cs typeface="Arial"/>
              </a:rPr>
              <a:t>pe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465820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Ad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rmi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lying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4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4102"/>
            <a:ext cx="8443595" cy="4472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99060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INT</a:t>
            </a:r>
            <a:r>
              <a:rPr sz="2800" spc="-5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10</a:t>
            </a:r>
            <a:r>
              <a:rPr sz="2800" spc="-25" dirty="0" smtClean="0">
                <a:latin typeface="Arial"/>
                <a:cs typeface="Arial"/>
              </a:rPr>
              <a:t>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ls 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inter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v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ce</a:t>
            </a:r>
            <a:r>
              <a:rPr sz="2800" spc="-10" dirty="0" smtClean="0">
                <a:latin typeface="Arial"/>
                <a:cs typeface="Arial"/>
              </a:rPr>
              <a:t> procedur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whos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addres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ore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beginnin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mem</a:t>
            </a:r>
            <a:r>
              <a:rPr sz="2800" spc="-15" dirty="0" smtClean="0">
                <a:latin typeface="Arial"/>
                <a:cs typeface="Arial"/>
              </a:rPr>
              <a:t>ory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oca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40</a:t>
            </a:r>
            <a:r>
              <a:rPr sz="2800" spc="-25" dirty="0" smtClean="0">
                <a:latin typeface="Arial"/>
                <a:cs typeface="Arial"/>
              </a:rPr>
              <a:t>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(</a:t>
            </a:r>
            <a:r>
              <a:rPr sz="2800" spc="-15" dirty="0" smtClean="0">
                <a:latin typeface="Arial"/>
                <a:cs typeface="Arial"/>
              </a:rPr>
              <a:t>10</a:t>
            </a:r>
            <a:r>
              <a:rPr sz="2800" spc="-25" dirty="0" smtClean="0">
                <a:latin typeface="Arial"/>
                <a:cs typeface="Arial"/>
              </a:rPr>
              <a:t>H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Symbol"/>
                <a:cs typeface="Symbol"/>
              </a:rPr>
              <a:t></a:t>
            </a:r>
            <a:r>
              <a:rPr sz="2800" spc="80" dirty="0" smtClean="0">
                <a:latin typeface="Times New Roman"/>
                <a:cs typeface="Times New Roman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4</a:t>
            </a:r>
            <a:r>
              <a:rPr sz="2800" spc="-10" dirty="0" smtClean="0">
                <a:latin typeface="Arial"/>
                <a:cs typeface="Arial"/>
              </a:rPr>
              <a:t>)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p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ect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sc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lying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ype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8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6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becaus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eac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descriptor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8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ng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Each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2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rst</a:t>
            </a:r>
            <a:r>
              <a:rPr sz="2800" spc="-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10" dirty="0" smtClean="0">
                <a:latin typeface="Arial"/>
                <a:cs typeface="Arial"/>
              </a:rPr>
              <a:t>ai</a:t>
            </a:r>
            <a:r>
              <a:rPr sz="2800" spc="-15" dirty="0" smtClean="0">
                <a:latin typeface="Arial"/>
                <a:cs typeface="Arial"/>
              </a:rPr>
              <a:t>ns the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pco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ts val="3329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seco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ains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tor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typ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number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7292975" cy="483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it: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8515" y="836421"/>
            <a:ext cx="6563359" cy="47771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90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ushes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flag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2990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10" dirty="0" smtClean="0">
                <a:latin typeface="Arial"/>
                <a:cs typeface="Arial"/>
              </a:rPr>
              <a:t>cl</a:t>
            </a:r>
            <a:r>
              <a:rPr sz="2800" spc="-15" dirty="0" smtClean="0">
                <a:latin typeface="Arial"/>
                <a:cs typeface="Arial"/>
              </a:rPr>
              <a:t>ears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T</a:t>
            </a:r>
            <a:r>
              <a:rPr sz="2800" spc="-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flag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5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2990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ushes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2990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15" dirty="0" smtClean="0">
                <a:latin typeface="Arial"/>
                <a:cs typeface="Arial"/>
              </a:rPr>
              <a:t>fe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ches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f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fr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vecto</a:t>
            </a:r>
            <a:r>
              <a:rPr sz="2800" spc="-10" dirty="0" smtClean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3"/>
              </a:spcBef>
            </a:pPr>
            <a:endParaRPr sz="650"/>
          </a:p>
          <a:p>
            <a:pPr marL="2990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ushes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IP/EIP</a:t>
            </a:r>
            <a:r>
              <a:rPr sz="2800" spc="-6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2990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15" dirty="0" smtClean="0">
                <a:latin typeface="Arial"/>
                <a:cs typeface="Arial"/>
              </a:rPr>
              <a:t>fet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hes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new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value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IP/EIP</a:t>
            </a:r>
            <a:r>
              <a:rPr sz="2800" spc="-8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fr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5" dirty="0" smtClean="0"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tor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2990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oca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endParaRPr sz="2800">
              <a:latin typeface="Arial"/>
              <a:cs typeface="Arial"/>
            </a:endParaRPr>
          </a:p>
          <a:p>
            <a:pPr marL="299085">
              <a:lnSpc>
                <a:spcPts val="3329"/>
              </a:lnSpc>
            </a:pPr>
            <a:r>
              <a:rPr sz="2800" spc="-20" dirty="0" smtClean="0">
                <a:latin typeface="Arial"/>
                <a:cs typeface="Arial"/>
              </a:rPr>
              <a:t>CS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IP/EIP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5326380" cy="483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CALL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836421"/>
            <a:ext cx="8434070" cy="4554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668020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pu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es </a:t>
            </a:r>
            <a:r>
              <a:rPr sz="2800" spc="-20" dirty="0" smtClean="0">
                <a:latin typeface="Arial"/>
                <a:cs typeface="Arial"/>
              </a:rPr>
              <a:t>CS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&amp;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IP</a:t>
            </a:r>
            <a:r>
              <a:rPr sz="2800" spc="-6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k,</a:t>
            </a:r>
            <a:r>
              <a:rPr sz="2800" spc="-20" dirty="0" smtClean="0">
                <a:latin typeface="Arial"/>
                <a:cs typeface="Arial"/>
              </a:rPr>
              <a:t> 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so pushes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flag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0"/>
              </a:spcBef>
            </a:pPr>
            <a:endParaRPr sz="850"/>
          </a:p>
          <a:p>
            <a:pPr marL="355600" marR="12700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rforms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a PUSH</a:t>
            </a:r>
            <a:r>
              <a:rPr sz="3200" spc="-3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lowed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355600" marR="2286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So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tware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 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 system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know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56769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ters,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video disp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ays,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isk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rives.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51598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CALL</a:t>
            </a:r>
            <a:r>
              <a:rPr sz="3200" spc="-1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ld</a:t>
            </a:r>
            <a:r>
              <a:rPr sz="3200" spc="-10" dirty="0" smtClean="0">
                <a:latin typeface="Arial"/>
                <a:cs typeface="Arial"/>
              </a:rPr>
              <a:t> 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erwise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sy</a:t>
            </a:r>
            <a:r>
              <a:rPr sz="3200" spc="10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tem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3675"/>
            <a:ext cx="8347075" cy="348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277495" indent="-287020">
              <a:lnSpc>
                <a:spcPct val="100099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INT</a:t>
            </a:r>
            <a:r>
              <a:rPr sz="2800" spc="-5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wh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-15" dirty="0" smtClean="0">
                <a:latin typeface="Arial"/>
                <a:cs typeface="Arial"/>
              </a:rPr>
              <a:t>eas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far</a:t>
            </a:r>
            <a:r>
              <a:rPr sz="2800" spc="-20" dirty="0" smtClean="0">
                <a:latin typeface="Arial"/>
                <a:cs typeface="Arial"/>
              </a:rPr>
              <a:t> CALL</a:t>
            </a:r>
            <a:r>
              <a:rPr sz="2800" spc="-9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5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y</a:t>
            </a:r>
            <a:r>
              <a:rPr sz="2800" spc="-10" dirty="0" smtClean="0">
                <a:latin typeface="Arial"/>
                <a:cs typeface="Arial"/>
              </a:rPr>
              <a:t>te</a:t>
            </a:r>
            <a:r>
              <a:rPr sz="2800" spc="-15" dirty="0" smtClean="0">
                <a:latin typeface="Arial"/>
                <a:cs typeface="Arial"/>
              </a:rPr>
              <a:t>s lo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Each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time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laces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sav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3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355600" marR="455295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can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sizable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saving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 INT o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p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20" dirty="0" smtClean="0">
                <a:latin typeface="Arial"/>
                <a:cs typeface="Arial"/>
              </a:rPr>
              <a:t>IRE</a:t>
            </a:r>
            <a:r>
              <a:rPr sz="4200" b="1" spc="-145" dirty="0" smtClean="0">
                <a:latin typeface="Arial"/>
                <a:cs typeface="Arial"/>
              </a:rPr>
              <a:t>T</a:t>
            </a:r>
            <a:r>
              <a:rPr sz="4200" b="1" spc="-114" dirty="0" smtClean="0">
                <a:latin typeface="Arial"/>
                <a:cs typeface="Arial"/>
              </a:rPr>
              <a:t>/IRETD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533765" cy="4165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so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service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IRET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will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pop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data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IP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3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da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da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ag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Accom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lish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same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sks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 t</a:t>
            </a:r>
            <a:r>
              <a:rPr sz="3200" spc="-2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POPF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00"/>
              </a:lnSpc>
            </a:pPr>
            <a:r>
              <a:rPr sz="320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lowed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ar RET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52868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IRET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rest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7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324102"/>
            <a:ext cx="8375650" cy="35674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preserve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 stat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 thes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la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bits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1270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rrup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were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fore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terr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pt servi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cally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 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IRET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becaus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restore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fla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reg</a:t>
            </a:r>
            <a:r>
              <a:rPr sz="2800" spc="-20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ster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IRET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us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IRETD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tect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5" dirty="0" smtClean="0">
                <a:latin typeface="Arial"/>
                <a:cs typeface="Arial"/>
              </a:rPr>
              <a:t>INT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3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85530" cy="5142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speci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sof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akp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tru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while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ot</a:t>
            </a:r>
            <a:r>
              <a:rPr sz="2800" spc="-10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Com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sert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</a:t>
            </a:r>
            <a:r>
              <a:rPr sz="3200" spc="-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3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ware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ak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of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software.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8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fu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akp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breakpoints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help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debug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faulty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soft</a:t>
            </a:r>
            <a:r>
              <a:rPr sz="2800" spc="-35" dirty="0" smtClean="0">
                <a:latin typeface="Arial"/>
                <a:cs typeface="Arial"/>
              </a:rPr>
              <a:t>w</a:t>
            </a:r>
            <a:r>
              <a:rPr sz="2800" spc="-15" dirty="0" smtClean="0">
                <a:latin typeface="Arial"/>
                <a:cs typeface="Arial"/>
              </a:rPr>
              <a:t>are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70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akp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int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occurs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so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t, b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eca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3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1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sier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 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fu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U</a:t>
            </a:r>
            <a:r>
              <a:rPr sz="4000" b="1" spc="-40" dirty="0" smtClean="0">
                <a:latin typeface="Arial"/>
                <a:cs typeface="Arial"/>
              </a:rPr>
              <a:t>n</a:t>
            </a:r>
            <a:r>
              <a:rPr sz="4000" b="1" spc="-25" dirty="0" smtClean="0">
                <a:latin typeface="Arial"/>
                <a:cs typeface="Arial"/>
              </a:rPr>
              <a:t>co</a:t>
            </a:r>
            <a:r>
              <a:rPr sz="4000" b="1" spc="-45" dirty="0" smtClean="0">
                <a:latin typeface="Arial"/>
                <a:cs typeface="Arial"/>
              </a:rPr>
              <a:t>n</a:t>
            </a:r>
            <a:r>
              <a:rPr sz="4000" b="1" spc="-20" dirty="0" smtClean="0">
                <a:latin typeface="Arial"/>
                <a:cs typeface="Arial"/>
              </a:rPr>
              <a:t>dition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5" dirty="0" smtClean="0">
                <a:latin typeface="Arial"/>
                <a:cs typeface="Arial"/>
              </a:rPr>
              <a:t>l</a:t>
            </a:r>
            <a:r>
              <a:rPr sz="4000" b="1" spc="2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Ju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25" dirty="0" smtClean="0">
                <a:latin typeface="Arial"/>
                <a:cs typeface="Arial"/>
              </a:rPr>
              <a:t>p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(JMP)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02345" cy="41179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types: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short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far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b="1" dirty="0" smtClean="0">
                <a:latin typeface="Arial"/>
                <a:cs typeface="Arial"/>
              </a:rPr>
              <a:t>Short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ju</a:t>
            </a:r>
            <a:r>
              <a:rPr sz="3200" b="1" spc="-10" dirty="0" smtClean="0">
                <a:latin typeface="Arial"/>
                <a:cs typeface="Arial"/>
              </a:rPr>
              <a:t>m</a:t>
            </a:r>
            <a:r>
              <a:rPr sz="3200" b="1" spc="0" dirty="0" smtClean="0">
                <a:latin typeface="Arial"/>
                <a:cs typeface="Arial"/>
              </a:rPr>
              <a:t>p</a:t>
            </a:r>
            <a:r>
              <a:rPr sz="3200" b="1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2</a:t>
            </a:r>
            <a:r>
              <a:rPr sz="3200" spc="0" dirty="0" smtClean="0">
                <a:latin typeface="Arial"/>
                <a:cs typeface="Arial"/>
              </a:rPr>
              <a:t>-byte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ches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 wit</a:t>
            </a:r>
            <a:r>
              <a:rPr sz="3200" spc="-2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+</a:t>
            </a:r>
            <a:r>
              <a:rPr sz="3200" spc="-5" dirty="0" smtClean="0">
                <a:latin typeface="Arial"/>
                <a:cs typeface="Arial"/>
              </a:rPr>
              <a:t>12</a:t>
            </a:r>
            <a:r>
              <a:rPr sz="3200" spc="0" dirty="0" smtClean="0">
                <a:latin typeface="Arial"/>
                <a:cs typeface="Arial"/>
              </a:rPr>
              <a:t>7</a:t>
            </a:r>
            <a:r>
              <a:rPr sz="3200" spc="-10" dirty="0" smtClean="0">
                <a:latin typeface="Arial"/>
                <a:cs typeface="Arial"/>
              </a:rPr>
              <a:t> an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–</a:t>
            </a:r>
            <a:r>
              <a:rPr sz="3200" spc="-5" dirty="0" smtClean="0">
                <a:latin typeface="Arial"/>
                <a:cs typeface="Arial"/>
              </a:rPr>
              <a:t>12</a:t>
            </a:r>
            <a:r>
              <a:rPr sz="3200" spc="0" dirty="0" smtClean="0">
                <a:latin typeface="Arial"/>
                <a:cs typeface="Arial"/>
              </a:rPr>
              <a:t>8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fro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ll</a:t>
            </a:r>
            <a:r>
              <a:rPr sz="2800" spc="-15" dirty="0" smtClean="0">
                <a:latin typeface="Arial"/>
                <a:cs typeface="Arial"/>
              </a:rPr>
              <a:t>owing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10" dirty="0" smtClean="0">
                <a:latin typeface="Arial"/>
                <a:cs typeface="Arial"/>
              </a:rPr>
              <a:t>j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mp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205104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0" dirty="0" smtClean="0">
                <a:latin typeface="Arial"/>
                <a:cs typeface="Arial"/>
              </a:rPr>
              <a:t>-byte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ne</a:t>
            </a:r>
            <a:r>
              <a:rPr sz="3200" b="1" spc="-15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r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jump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ows a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</a:t>
            </a:r>
            <a:r>
              <a:rPr sz="3200" spc="-10" dirty="0" smtClean="0">
                <a:latin typeface="Arial"/>
                <a:cs typeface="Arial"/>
              </a:rPr>
              <a:t>j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wit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MS PGothic"/>
                <a:cs typeface="MS PGothic"/>
              </a:rPr>
              <a:t>±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K bytes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instruction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current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IN</a:t>
            </a:r>
            <a:r>
              <a:rPr sz="4000" b="1" spc="-105" dirty="0" smtClean="0">
                <a:latin typeface="Arial"/>
                <a:cs typeface="Arial"/>
              </a:rPr>
              <a:t>T</a:t>
            </a:r>
            <a:r>
              <a:rPr sz="4000" b="1" spc="-35" dirty="0" smtClean="0">
                <a:latin typeface="Arial"/>
                <a:cs typeface="Arial"/>
              </a:rPr>
              <a:t>O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547735" cy="5019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overf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(IN</a:t>
            </a:r>
            <a:r>
              <a:rPr sz="3200" spc="-6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O)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softw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over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(O).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=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0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80" dirty="0" smtClean="0">
                <a:latin typeface="Arial"/>
                <a:cs typeface="Arial"/>
              </a:rPr>
              <a:t>T</a:t>
            </a:r>
            <a:r>
              <a:rPr sz="2800" spc="-25" dirty="0" smtClean="0">
                <a:latin typeface="Arial"/>
                <a:cs typeface="Arial"/>
              </a:rPr>
              <a:t>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rfo</a:t>
            </a:r>
            <a:r>
              <a:rPr sz="2800" spc="-20" dirty="0" smtClean="0">
                <a:latin typeface="Arial"/>
                <a:cs typeface="Arial"/>
              </a:rPr>
              <a:t>rms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no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=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1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5" dirty="0" smtClean="0">
                <a:latin typeface="Arial"/>
                <a:cs typeface="Arial"/>
              </a:rPr>
              <a:t>N</a:t>
            </a:r>
            <a:r>
              <a:rPr sz="2800" spc="-80" dirty="0" smtClean="0">
                <a:latin typeface="Arial"/>
                <a:cs typeface="Arial"/>
              </a:rPr>
              <a:t>T</a:t>
            </a:r>
            <a:r>
              <a:rPr sz="2800" spc="-25" dirty="0" smtClean="0">
                <a:latin typeface="Arial"/>
                <a:cs typeface="Arial"/>
              </a:rPr>
              <a:t>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ut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s,</a:t>
            </a:r>
            <a:r>
              <a:rPr sz="2800" spc="-20" dirty="0" smtClean="0">
                <a:latin typeface="Arial"/>
                <a:cs typeface="Arial"/>
              </a:rPr>
              <a:t> an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50"/>
              </a:lnSpc>
            </a:pP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curs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via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vecto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type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num</a:t>
            </a:r>
            <a:r>
              <a:rPr sz="2800" spc="-15" dirty="0" smtClean="0">
                <a:latin typeface="Arial"/>
                <a:cs typeface="Arial"/>
              </a:rPr>
              <a:t>ber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6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R="391795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5911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ns, 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si</a:t>
            </a:r>
            <a:r>
              <a:rPr sz="2800" spc="-15" dirty="0" smtClean="0">
                <a:latin typeface="Arial"/>
                <a:cs typeface="Arial"/>
              </a:rPr>
              <a:t>ble 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ave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-15" dirty="0" smtClean="0">
                <a:latin typeface="Arial"/>
                <a:cs typeface="Arial"/>
              </a:rPr>
              <a:t> o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fl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5" dirty="0" smtClean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00"/>
              </a:lnSpc>
              <a:spcBef>
                <a:spcPts val="41"/>
              </a:spcBef>
              <a:buClr>
                <a:srgbClr val="0D4000"/>
              </a:buClr>
              <a:buFont typeface="Arial"/>
              <a:buChar char="–"/>
            </a:pPr>
            <a:endParaRPr sz="700"/>
          </a:p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JO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6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tect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overf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85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40" dirty="0" smtClean="0">
                <a:latin typeface="Arial"/>
                <a:cs typeface="Arial"/>
              </a:rPr>
              <a:t>An</a:t>
            </a:r>
            <a:r>
              <a:rPr sz="4200" b="1" spc="-70" dirty="0" smtClean="0">
                <a:latin typeface="Arial"/>
                <a:cs typeface="Arial"/>
              </a:rPr>
              <a:t> </a:t>
            </a:r>
            <a:r>
              <a:rPr sz="4200" b="1" spc="-100" dirty="0" smtClean="0">
                <a:latin typeface="Arial"/>
                <a:cs typeface="Arial"/>
              </a:rPr>
              <a:t>Interrupt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110" dirty="0" smtClean="0">
                <a:latin typeface="Arial"/>
                <a:cs typeface="Arial"/>
              </a:rPr>
              <a:t>Service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20" dirty="0" smtClean="0">
                <a:latin typeface="Arial"/>
                <a:cs typeface="Arial"/>
              </a:rPr>
              <a:t>Proced</a:t>
            </a:r>
            <a:r>
              <a:rPr sz="4200" b="1" spc="-150" dirty="0" smtClean="0">
                <a:latin typeface="Arial"/>
                <a:cs typeface="Arial"/>
              </a:rPr>
              <a:t>u</a:t>
            </a:r>
            <a:r>
              <a:rPr sz="4200" b="1" spc="-100" dirty="0" smtClean="0">
                <a:latin typeface="Arial"/>
                <a:cs typeface="Arial"/>
              </a:rPr>
              <a:t>re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194040" cy="4543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usu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reserved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eve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270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uir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 cont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DI, SI,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4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BX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save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sum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R="263525" algn="ctr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5" dirty="0" smtClean="0">
                <a:latin typeface="Arial"/>
                <a:cs typeface="Arial"/>
              </a:rPr>
              <a:t>omm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k,</a:t>
            </a:r>
            <a:r>
              <a:rPr sz="2800" spc="-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may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wo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thwh</a:t>
            </a:r>
            <a:r>
              <a:rPr sz="2800" spc="-10" dirty="0" smtClean="0">
                <a:latin typeface="Arial"/>
                <a:cs typeface="Arial"/>
              </a:rPr>
              <a:t>ile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  <a:p>
            <a:pPr marR="468630" algn="ctr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-5" dirty="0" smtClean="0">
                <a:latin typeface="Arial"/>
                <a:cs typeface="Arial"/>
              </a:rPr>
              <a:t>v</a:t>
            </a:r>
            <a:r>
              <a:rPr sz="2800" spc="-15" dirty="0" smtClean="0">
                <a:latin typeface="Arial"/>
                <a:cs typeface="Arial"/>
              </a:rPr>
              <a:t>elo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ask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oftwa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-10" dirty="0" smtClean="0">
                <a:latin typeface="Arial"/>
                <a:cs typeface="Arial"/>
              </a:rPr>
              <a:t>rr</a:t>
            </a:r>
            <a:r>
              <a:rPr sz="2800" spc="-15" dirty="0" smtClean="0">
                <a:latin typeface="Arial"/>
                <a:cs typeface="Arial"/>
              </a:rPr>
              <a:t>upt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1"/>
              </a:spcBef>
            </a:pPr>
            <a:endParaRPr sz="850"/>
          </a:p>
          <a:p>
            <a:pPr marL="355600" marR="236220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It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also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ort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save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 cha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using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Interrupt</a:t>
            </a:r>
            <a:r>
              <a:rPr sz="4000" b="1" spc="1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0" dirty="0" smtClean="0">
                <a:latin typeface="Arial"/>
                <a:cs typeface="Arial"/>
              </a:rPr>
              <a:t>ntrol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45525" cy="4727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8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wo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s</a:t>
            </a:r>
            <a:r>
              <a:rPr sz="3200" b="1" spc="-15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t int</a:t>
            </a:r>
            <a:r>
              <a:rPr sz="3200" b="1" spc="-20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rrupt</a:t>
            </a:r>
            <a:r>
              <a:rPr sz="3200" b="1" spc="-4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fl</a:t>
            </a:r>
            <a:r>
              <a:rPr sz="3200" b="1" spc="-10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g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(STI)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aces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1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 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lag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which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ab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INTR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pin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93599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cl</a:t>
            </a:r>
            <a:r>
              <a:rPr sz="3200" b="1" spc="-15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ar i</a:t>
            </a:r>
            <a:r>
              <a:rPr sz="3200" b="1" spc="-10" dirty="0" smtClean="0">
                <a:latin typeface="Arial"/>
                <a:cs typeface="Arial"/>
              </a:rPr>
              <a:t>n</a:t>
            </a:r>
            <a:r>
              <a:rPr sz="3200" b="1" spc="0" dirty="0" smtClean="0">
                <a:latin typeface="Arial"/>
                <a:cs typeface="Arial"/>
              </a:rPr>
              <a:t>terrupt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flag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(CLI) 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0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int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th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fla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bit.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which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sables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INTR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pin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STI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les INTR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CLI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sab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576945" cy="1459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service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re, 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rdware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first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steps.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812163"/>
            <a:ext cx="8427720" cy="2921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compl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STI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tru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49085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rly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just 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I/O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vices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rson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comp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terr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pt-pr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inte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rupts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sable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l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15" dirty="0" smtClean="0">
                <a:latin typeface="Arial"/>
                <a:cs typeface="Arial"/>
              </a:rPr>
              <a:t>ere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ste</a:t>
            </a:r>
            <a:r>
              <a:rPr sz="2800" spc="-25" dirty="0" smtClean="0"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0"/>
              </a:lnSpc>
            </a:pP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ms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esu</a:t>
            </a:r>
            <a:r>
              <a:rPr sz="2800" spc="-10" dirty="0" smtClean="0">
                <a:latin typeface="Arial"/>
                <a:cs typeface="Arial"/>
              </a:rPr>
              <a:t>lt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Interrupts</a:t>
            </a:r>
            <a:r>
              <a:rPr sz="4000" b="1" spc="10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in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the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Pers</a:t>
            </a:r>
            <a:r>
              <a:rPr sz="4000" b="1" spc="-45" dirty="0" smtClean="0">
                <a:latin typeface="Arial"/>
                <a:cs typeface="Arial"/>
              </a:rPr>
              <a:t>o</a:t>
            </a:r>
            <a:r>
              <a:rPr sz="4000" b="1" spc="-20" dirty="0" smtClean="0">
                <a:latin typeface="Arial"/>
                <a:cs typeface="Arial"/>
              </a:rPr>
              <a:t>nal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Com</a:t>
            </a:r>
            <a:r>
              <a:rPr sz="4000" b="1" spc="-40" dirty="0" smtClean="0">
                <a:latin typeface="Arial"/>
                <a:cs typeface="Arial"/>
              </a:rPr>
              <a:t>p</a:t>
            </a:r>
            <a:r>
              <a:rPr sz="4000" b="1" spc="-20" dirty="0" smtClean="0">
                <a:latin typeface="Arial"/>
                <a:cs typeface="Arial"/>
              </a:rPr>
              <a:t>uter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44890" cy="41179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erson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ly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-speci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0–4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30099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Ac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ess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tect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structure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Win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ows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lish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 kernel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icrosoft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vides.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dire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ly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Pro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ect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rip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49423" y="2084832"/>
            <a:ext cx="41148" cy="1083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15183" y="2688335"/>
            <a:ext cx="201168" cy="14813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31135" y="3273552"/>
            <a:ext cx="59436" cy="17602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79908" y="129793"/>
            <a:ext cx="1157605" cy="277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6-9</a:t>
            </a:r>
            <a:endParaRPr sz="17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50924" y="136143"/>
            <a:ext cx="4104004" cy="2698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spc="20" dirty="0" smtClean="0">
                <a:solidFill>
                  <a:srgbClr val="010101"/>
                </a:solidFill>
                <a:latin typeface="Arial"/>
                <a:cs typeface="Arial"/>
              </a:rPr>
              <a:t>Interrupts</a:t>
            </a:r>
            <a:r>
              <a:rPr sz="1700" spc="1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00" spc="45" dirty="0" smtClean="0">
                <a:solidFill>
                  <a:srgbClr val="010101"/>
                </a:solidFill>
                <a:latin typeface="Arial"/>
                <a:cs typeface="Arial"/>
              </a:rPr>
              <a:t>in</a:t>
            </a:r>
            <a:r>
              <a:rPr sz="1700" spc="-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00" spc="35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1700" spc="-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00" spc="20" dirty="0" smtClean="0">
                <a:solidFill>
                  <a:srgbClr val="010101"/>
                </a:solidFill>
                <a:latin typeface="Arial"/>
                <a:cs typeface="Arial"/>
              </a:rPr>
              <a:t>typical</a:t>
            </a:r>
            <a:r>
              <a:rPr sz="1700" spc="20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00" spc="30" dirty="0" smtClean="0">
                <a:solidFill>
                  <a:srgbClr val="010101"/>
                </a:solidFill>
                <a:latin typeface="Arial"/>
                <a:cs typeface="Arial"/>
              </a:rPr>
              <a:t>personal</a:t>
            </a:r>
            <a:r>
              <a:rPr sz="170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00" spc="5" dirty="0" smtClean="0">
                <a:solidFill>
                  <a:srgbClr val="010101"/>
                </a:solidFill>
                <a:latin typeface="Arial"/>
                <a:cs typeface="Arial"/>
              </a:rPr>
              <a:t>computer.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1548" y="1110234"/>
            <a:ext cx="855980" cy="197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59079" algn="l"/>
              </a:tabLst>
            </a:pPr>
            <a:r>
              <a:rPr sz="1200" spc="-15" baseline="-17361" dirty="0" smtClean="0">
                <a:solidFill>
                  <a:srgbClr val="A5A5A5"/>
                </a:solidFill>
                <a:latin typeface="Arial"/>
                <a:cs typeface="Arial"/>
              </a:rPr>
              <a:t>[</a:t>
            </a:r>
            <a:r>
              <a:rPr sz="800" spc="300" dirty="0" smtClean="0">
                <a:solidFill>
                  <a:srgbClr val="343434"/>
                </a:solidFill>
                <a:latin typeface="Arial"/>
                <a:cs typeface="Arial"/>
              </a:rPr>
              <a:t>-	</a:t>
            </a:r>
            <a:r>
              <a:rPr sz="800" spc="375" dirty="0" smtClean="0">
                <a:solidFill>
                  <a:srgbClr val="343434"/>
                </a:solidFill>
                <a:latin typeface="Arial"/>
                <a:cs typeface="Arial"/>
              </a:rPr>
              <a:t>•  </a:t>
            </a:r>
            <a:r>
              <a:rPr sz="800" spc="-65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spc="70" dirty="0" smtClean="0">
                <a:solidFill>
                  <a:srgbClr val="4D4D4D"/>
                </a:solidFill>
                <a:latin typeface="Arial"/>
                <a:cs typeface="Arial"/>
              </a:rPr>
              <a:t>•</a:t>
            </a:r>
            <a:r>
              <a:rPr sz="800" spc="-25" dirty="0" smtClean="0">
                <a:solidFill>
                  <a:srgbClr val="4D4D4D"/>
                </a:solidFill>
                <a:latin typeface="Arial"/>
                <a:cs typeface="Arial"/>
              </a:rPr>
              <a:t>•</a:t>
            </a:r>
            <a:r>
              <a:rPr sz="800" spc="170" dirty="0" smtClean="0">
                <a:solidFill>
                  <a:srgbClr val="4D4D4D"/>
                </a:solidFill>
                <a:latin typeface="Arial"/>
                <a:cs typeface="Arial"/>
              </a:rPr>
              <a:t>j.</a:t>
            </a:r>
            <a:r>
              <a:rPr sz="800" spc="-4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50" spc="-120" dirty="0" smtClean="0">
                <a:solidFill>
                  <a:srgbClr val="4D4D4D"/>
                </a:solidFill>
                <a:latin typeface="Times New Roman"/>
                <a:cs typeface="Times New Roman"/>
              </a:rPr>
              <a:t>of.iYl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83027" y="1194308"/>
            <a:ext cx="443230" cy="1651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80" dirty="0" smtClean="0">
                <a:solidFill>
                  <a:srgbClr val="4D4D4D"/>
                </a:solidFill>
                <a:latin typeface="Times New Roman"/>
                <a:cs typeface="Times New Roman"/>
              </a:rPr>
              <a:t>.-bt't'.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27579" y="1349755"/>
            <a:ext cx="2064385" cy="5435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spc="50" dirty="0" smtClean="0">
                <a:solidFill>
                  <a:srgbClr val="343434"/>
                </a:solidFill>
                <a:latin typeface="Arial"/>
                <a:cs typeface="Arial"/>
              </a:rPr>
              <a:t>+</a:t>
            </a:r>
            <a:r>
              <a:rPr sz="950" spc="65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950" spc="320" dirty="0" smtClean="0">
                <a:solidFill>
                  <a:srgbClr val="343434"/>
                </a:solidFill>
                <a:latin typeface="Arial"/>
                <a:cs typeface="Arial"/>
              </a:rPr>
              <a:t>.</a:t>
            </a:r>
            <a:r>
              <a:rPr sz="950" spc="235" dirty="0" smtClean="0">
                <a:solidFill>
                  <a:srgbClr val="343434"/>
                </a:solidFill>
                <a:latin typeface="Arial"/>
                <a:cs typeface="Arial"/>
              </a:rPr>
              <a:t>.</a:t>
            </a:r>
            <a:r>
              <a:rPr sz="1000" spc="-5" dirty="0" smtClean="0">
                <a:solidFill>
                  <a:srgbClr val="4D4D4D"/>
                </a:solidFill>
                <a:latin typeface="Arial"/>
                <a:cs typeface="Arial"/>
              </a:rPr>
              <a:t>Dir</a:t>
            </a:r>
            <a:r>
              <a:rPr sz="1000" spc="-65" dirty="0" smtClean="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sz="1000" spc="20" dirty="0" smtClean="0">
                <a:solidFill>
                  <a:srgbClr val="676767"/>
                </a:solidFill>
                <a:latin typeface="Arial"/>
                <a:cs typeface="Arial"/>
              </a:rPr>
              <a:t>ct</a:t>
            </a:r>
            <a:r>
              <a:rPr sz="1000" spc="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45" dirty="0" smtClean="0">
                <a:solidFill>
                  <a:srgbClr val="4D4D4D"/>
                </a:solidFill>
                <a:latin typeface="Arial"/>
                <a:cs typeface="Arial"/>
              </a:rPr>
              <a:t>me</a:t>
            </a:r>
            <a:r>
              <a:rPr sz="1000" spc="-55" dirty="0" smtClean="0">
                <a:solidFill>
                  <a:srgbClr val="4D4D4D"/>
                </a:solidFill>
                <a:latin typeface="Arial"/>
                <a:cs typeface="Arial"/>
              </a:rPr>
              <a:t>m</a:t>
            </a:r>
            <a:r>
              <a:rPr sz="1000" spc="35" dirty="0" smtClean="0">
                <a:solidFill>
                  <a:srgbClr val="676767"/>
                </a:solidFill>
                <a:latin typeface="Arial"/>
                <a:cs typeface="Arial"/>
              </a:rPr>
              <a:t>ory</a:t>
            </a:r>
            <a:r>
              <a:rPr sz="1000" spc="2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30" dirty="0" smtClean="0">
                <a:solidFill>
                  <a:srgbClr val="4D4D4D"/>
                </a:solidFill>
                <a:latin typeface="Arial"/>
                <a:cs typeface="Arial"/>
              </a:rPr>
              <a:t>access</a:t>
            </a:r>
            <a:r>
              <a:rPr sz="1000" spc="4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(</a:t>
            </a:r>
            <a:r>
              <a:rPr sz="1000" spc="-55" dirty="0" smtClean="0">
                <a:solidFill>
                  <a:srgbClr val="4D4D4D"/>
                </a:solidFill>
                <a:latin typeface="Arial"/>
                <a:cs typeface="Arial"/>
              </a:rPr>
              <a:t>D</a:t>
            </a:r>
            <a:r>
              <a:rPr sz="1000" spc="-10" dirty="0" smtClean="0">
                <a:solidFill>
                  <a:srgbClr val="676767"/>
                </a:solidFill>
                <a:latin typeface="Arial"/>
                <a:cs typeface="Arial"/>
              </a:rPr>
              <a:t>MA)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950" spc="50" dirty="0" smtClean="0">
                <a:solidFill>
                  <a:srgbClr val="343434"/>
                </a:solidFill>
                <a:latin typeface="Arial"/>
                <a:cs typeface="Arial"/>
              </a:rPr>
              <a:t>+  </a:t>
            </a:r>
            <a:r>
              <a:rPr sz="950" spc="725" dirty="0" smtClean="0">
                <a:solidFill>
                  <a:srgbClr val="343434"/>
                </a:solidFill>
                <a:latin typeface="Arial"/>
                <a:cs typeface="Arial"/>
              </a:rPr>
              <a:t>.</a:t>
            </a:r>
            <a:r>
              <a:rPr sz="950" spc="425" dirty="0" smtClean="0">
                <a:solidFill>
                  <a:srgbClr val="343434"/>
                </a:solidFill>
                <a:latin typeface="Arial"/>
                <a:cs typeface="Arial"/>
              </a:rPr>
              <a:t>.</a:t>
            </a:r>
            <a:r>
              <a:rPr sz="1000" spc="35" dirty="0" smtClean="0">
                <a:solidFill>
                  <a:srgbClr val="343434"/>
                </a:solidFill>
                <a:latin typeface="Arial"/>
                <a:cs typeface="Arial"/>
              </a:rPr>
              <a:t>Inp</a:t>
            </a:r>
            <a:r>
              <a:rPr sz="1000" spc="-90" dirty="0" smtClean="0">
                <a:solidFill>
                  <a:srgbClr val="343434"/>
                </a:solidFill>
                <a:latin typeface="Arial"/>
                <a:cs typeface="Arial"/>
              </a:rPr>
              <a:t>u</a:t>
            </a:r>
            <a:r>
              <a:rPr sz="1000" spc="120" dirty="0" smtClean="0">
                <a:solidFill>
                  <a:srgbClr val="676767"/>
                </a:solidFill>
                <a:latin typeface="Arial"/>
                <a:cs typeface="Arial"/>
              </a:rPr>
              <a:t>t</a:t>
            </a:r>
            <a:r>
              <a:rPr sz="1000" spc="105" dirty="0" smtClean="0">
                <a:solidFill>
                  <a:srgbClr val="676767"/>
                </a:solidFill>
                <a:latin typeface="Arial"/>
                <a:cs typeface="Arial"/>
              </a:rPr>
              <a:t>/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o</a:t>
            </a:r>
            <a:r>
              <a:rPr sz="1000" spc="35" dirty="0" smtClean="0">
                <a:solidFill>
                  <a:srgbClr val="1F1F1F"/>
                </a:solidFill>
                <a:latin typeface="Arial"/>
                <a:cs typeface="Arial"/>
              </a:rPr>
              <a:t>ut</a:t>
            </a:r>
            <a:r>
              <a:rPr sz="1000" spc="-5" dirty="0" smtClean="0">
                <a:solidFill>
                  <a:srgbClr val="1F1F1F"/>
                </a:solidFill>
                <a:latin typeface="Arial"/>
                <a:cs typeface="Arial"/>
              </a:rPr>
              <a:t>p</a:t>
            </a:r>
            <a:r>
              <a:rPr sz="1000" spc="-20" dirty="0" smtClean="0">
                <a:solidFill>
                  <a:srgbClr val="4D4D4D"/>
                </a:solidFill>
                <a:latin typeface="Arial"/>
                <a:cs typeface="Arial"/>
              </a:rPr>
              <a:t>u</a:t>
            </a:r>
            <a:r>
              <a:rPr sz="1000" spc="105" dirty="0" smtClean="0">
                <a:solidFill>
                  <a:srgbClr val="676767"/>
                </a:solidFill>
                <a:latin typeface="Arial"/>
                <a:cs typeface="Arial"/>
              </a:rPr>
              <a:t>t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55" dirty="0" smtClean="0">
                <a:solidFill>
                  <a:srgbClr val="343434"/>
                </a:solidFill>
                <a:latin typeface="Arial"/>
                <a:cs typeface="Arial"/>
              </a:rPr>
              <a:t>IO</a:t>
            </a:r>
            <a:r>
              <a:rPr sz="1000" spc="40" dirty="0" smtClean="0">
                <a:solidFill>
                  <a:srgbClr val="343434"/>
                </a:solidFill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414655" marR="126364" indent="-251460" algn="ctr">
              <a:lnSpc>
                <a:spcPct val="100000"/>
              </a:lnSpc>
              <a:spcBef>
                <a:spcPts val="310"/>
              </a:spcBef>
              <a:buClr>
                <a:srgbClr val="343434"/>
              </a:buClr>
              <a:buFont typeface="Arial"/>
              <a:buChar char="•"/>
              <a:tabLst>
                <a:tab pos="414655" algn="l"/>
              </a:tabLst>
            </a:pPr>
            <a:r>
              <a:rPr sz="1000" spc="90" dirty="0" smtClean="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sz="1000" spc="-10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000" spc="40" dirty="0" smtClean="0">
                <a:solidFill>
                  <a:srgbClr val="676767"/>
                </a:solidFill>
                <a:latin typeface="Arial"/>
                <a:cs typeface="Arial"/>
              </a:rPr>
              <a:t>err</a:t>
            </a:r>
            <a:r>
              <a:rPr sz="1000" spc="5" dirty="0" smtClean="0">
                <a:solidFill>
                  <a:srgbClr val="676767"/>
                </a:solidFill>
                <a:latin typeface="Arial"/>
                <a:cs typeface="Arial"/>
              </a:rPr>
              <a:t>u</a:t>
            </a:r>
            <a:r>
              <a:rPr sz="1000" spc="45" dirty="0" smtClean="0">
                <a:solidFill>
                  <a:srgbClr val="4D4D4D"/>
                </a:solidFill>
                <a:latin typeface="Arial"/>
                <a:cs typeface="Arial"/>
              </a:rPr>
              <a:t>pt</a:t>
            </a:r>
            <a:r>
              <a:rPr sz="1000" spc="-2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r</a:t>
            </a:r>
            <a:r>
              <a:rPr sz="1000" spc="-95" dirty="0" smtClean="0">
                <a:solidFill>
                  <a:srgbClr val="676767"/>
                </a:solidFill>
                <a:latin typeface="Arial"/>
                <a:cs typeface="Arial"/>
              </a:rPr>
              <a:t>eQUe</a:t>
            </a:r>
            <a:r>
              <a:rPr sz="1000" spc="-45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65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20" dirty="0" smtClean="0">
                <a:solidFill>
                  <a:srgbClr val="676767"/>
                </a:solidFill>
                <a:latin typeface="Arial"/>
                <a:cs typeface="Arial"/>
              </a:rPr>
              <a:t>IRQ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53944" y="1916684"/>
            <a:ext cx="471170" cy="163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60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JSA</a:t>
            </a:r>
            <a:r>
              <a:rPr sz="1000" spc="-40" dirty="0" smtClean="0">
                <a:solidFill>
                  <a:srgbClr val="4D4D4D"/>
                </a:solidFill>
                <a:latin typeface="Arial"/>
                <a:cs typeface="Arial"/>
              </a:rPr>
              <a:t>) </a:t>
            </a:r>
            <a:r>
              <a:rPr sz="1000" spc="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30" dirty="0" smtClean="0">
                <a:solidFill>
                  <a:srgbClr val="4D4D4D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39159" y="1916684"/>
            <a:ext cx="3729990" cy="35928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145">
              <a:lnSpc>
                <a:spcPct val="100000"/>
              </a:lnSpc>
            </a:pPr>
            <a:r>
              <a:rPr sz="1000" spc="-25" dirty="0" smtClean="0">
                <a:solidFill>
                  <a:srgbClr val="4D4D4D"/>
                </a:solidFill>
                <a:latin typeface="Arial"/>
                <a:cs typeface="Arial"/>
              </a:rPr>
              <a:t>Sys</a:t>
            </a:r>
            <a:r>
              <a:rPr sz="1000" spc="5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000" spc="5" dirty="0" smtClean="0">
                <a:solidFill>
                  <a:srgbClr val="676767"/>
                </a:solidFill>
                <a:latin typeface="Arial"/>
                <a:cs typeface="Arial"/>
              </a:rPr>
              <a:t>em</a:t>
            </a:r>
            <a:r>
              <a:rPr sz="1000" spc="-6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5" dirty="0" smtClean="0">
                <a:solidFill>
                  <a:srgbClr val="1F1F1F"/>
                </a:solidFill>
                <a:latin typeface="Arial"/>
                <a:cs typeface="Arial"/>
              </a:rPr>
              <a:t>ti</a:t>
            </a:r>
            <a:r>
              <a:rPr sz="1000" spc="-45" dirty="0" smtClean="0">
                <a:solidFill>
                  <a:srgbClr val="1F1F1F"/>
                </a:solidFill>
                <a:latin typeface="Arial"/>
                <a:cs typeface="Arial"/>
              </a:rPr>
              <a:t>m</a:t>
            </a:r>
            <a:r>
              <a:rPr sz="1000" spc="40" dirty="0" smtClean="0">
                <a:solidFill>
                  <a:srgbClr val="4D4D4D"/>
                </a:solidFill>
                <a:latin typeface="Arial"/>
                <a:cs typeface="Arial"/>
              </a:rPr>
              <a:t>er</a:t>
            </a:r>
            <a:endParaRPr sz="1000">
              <a:latin typeface="Arial"/>
              <a:cs typeface="Arial"/>
            </a:endParaRPr>
          </a:p>
          <a:p>
            <a:pPr marL="17145" marR="2036445">
              <a:lnSpc>
                <a:spcPts val="1440"/>
              </a:lnSpc>
              <a:spcBef>
                <a:spcPts val="195"/>
              </a:spcBef>
            </a:pPr>
            <a:r>
              <a:rPr sz="1150" spc="-114" dirty="0" smtClean="0">
                <a:solidFill>
                  <a:srgbClr val="676767"/>
                </a:solidFill>
                <a:latin typeface="Arial"/>
                <a:cs typeface="Arial"/>
              </a:rPr>
              <a:t>Easy</a:t>
            </a:r>
            <a:r>
              <a:rPr sz="1150" spc="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70" dirty="0" smtClean="0">
                <a:solidFill>
                  <a:srgbClr val="676767"/>
                </a:solidFill>
                <a:latin typeface="Arial"/>
                <a:cs typeface="Arial"/>
              </a:rPr>
              <a:t>I</a:t>
            </a:r>
            <a:r>
              <a:rPr sz="1000" spc="-10" dirty="0" smtClean="0">
                <a:solidFill>
                  <a:srgbClr val="676767"/>
                </a:solidFill>
                <a:latin typeface="Arial"/>
                <a:cs typeface="Arial"/>
              </a:rPr>
              <a:t>n</a:t>
            </a:r>
            <a:r>
              <a:rPr sz="1000" spc="110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000" spc="-20" dirty="0" smtClean="0">
                <a:solidFill>
                  <a:srgbClr val="676767"/>
                </a:solidFill>
                <a:latin typeface="Arial"/>
                <a:cs typeface="Arial"/>
              </a:rPr>
              <a:t>e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r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ne </a:t>
            </a:r>
            <a:r>
              <a:rPr sz="1000" spc="6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135" dirty="0" smtClean="0">
                <a:solidFill>
                  <a:srgbClr val="4D4D4D"/>
                </a:solidFill>
                <a:latin typeface="Arial"/>
                <a:cs typeface="Arial"/>
              </a:rPr>
              <a:t>K</a:t>
            </a:r>
            <a:r>
              <a:rPr sz="1000" spc="150" dirty="0" smtClean="0">
                <a:solidFill>
                  <a:srgbClr val="676767"/>
                </a:solidFill>
                <a:latin typeface="Arial"/>
                <a:cs typeface="Arial"/>
              </a:rPr>
              <a:t>eyb</a:t>
            </a:r>
            <a:r>
              <a:rPr sz="1000" spc="22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55" dirty="0" smtClean="0">
                <a:solidFill>
                  <a:srgbClr val="4D4D4D"/>
                </a:solidFill>
                <a:latin typeface="Arial"/>
                <a:cs typeface="Arial"/>
              </a:rPr>
              <a:t>rd</a:t>
            </a:r>
            <a:r>
              <a:rPr sz="1000" spc="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55" dirty="0" smtClean="0">
                <a:solidFill>
                  <a:srgbClr val="4D4D4D"/>
                </a:solidFill>
                <a:latin typeface="Arial"/>
                <a:cs typeface="Arial"/>
              </a:rPr>
              <a:t>Co</a:t>
            </a:r>
            <a:r>
              <a:rPr sz="1000" spc="-105" dirty="0" smtClean="0">
                <a:solidFill>
                  <a:srgbClr val="4D4D4D"/>
                </a:solidFill>
                <a:latin typeface="Arial"/>
                <a:cs typeface="Arial"/>
              </a:rPr>
              <a:t>m</a:t>
            </a:r>
            <a:r>
              <a:rPr sz="1000" spc="30" dirty="0" smtClean="0">
                <a:solidFill>
                  <a:srgbClr val="676767"/>
                </a:solidFill>
                <a:latin typeface="Arial"/>
                <a:cs typeface="Arial"/>
              </a:rPr>
              <a:t>m</a:t>
            </a:r>
            <a:r>
              <a:rPr sz="1000" spc="-60" dirty="0" smtClean="0">
                <a:solidFill>
                  <a:srgbClr val="676767"/>
                </a:solidFill>
                <a:latin typeface="Arial"/>
                <a:cs typeface="Arial"/>
              </a:rPr>
              <a:t>u</a:t>
            </a:r>
            <a:r>
              <a:rPr sz="1000" spc="-10" dirty="0" smtClean="0">
                <a:solidFill>
                  <a:srgbClr val="4D4D4D"/>
                </a:solidFill>
                <a:latin typeface="Arial"/>
                <a:cs typeface="Arial"/>
              </a:rPr>
              <a:t>nica</a:t>
            </a:r>
            <a:r>
              <a:rPr sz="1000" spc="-50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000" spc="45" dirty="0" smtClean="0">
                <a:solidFill>
                  <a:srgbClr val="676767"/>
                </a:solidFill>
                <a:latin typeface="Arial"/>
                <a:cs typeface="Arial"/>
              </a:rPr>
              <a:t>io</a:t>
            </a:r>
            <a:r>
              <a:rPr sz="1000" spc="10" dirty="0" smtClean="0">
                <a:solidFill>
                  <a:srgbClr val="676767"/>
                </a:solidFill>
                <a:latin typeface="Arial"/>
                <a:cs typeface="Arial"/>
              </a:rPr>
              <a:t>n</a:t>
            </a:r>
            <a:r>
              <a:rPr sz="1000" spc="-90" dirty="0" smtClean="0">
                <a:solidFill>
                  <a:srgbClr val="343434"/>
                </a:solidFill>
                <a:latin typeface="Arial"/>
                <a:cs typeface="Arial"/>
              </a:rPr>
              <a:t>s</a:t>
            </a:r>
            <a:r>
              <a:rPr sz="1000" spc="3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-175" dirty="0" smtClean="0">
                <a:solidFill>
                  <a:srgbClr val="343434"/>
                </a:solidFill>
                <a:latin typeface="Arial"/>
                <a:cs typeface="Arial"/>
              </a:rPr>
              <a:t>P</a:t>
            </a:r>
            <a:r>
              <a:rPr sz="1000" spc="55" dirty="0" smtClean="0">
                <a:solidFill>
                  <a:srgbClr val="676767"/>
                </a:solidFill>
                <a:latin typeface="Arial"/>
                <a:cs typeface="Arial"/>
              </a:rPr>
              <a:t>ort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70" dirty="0" smtClean="0">
                <a:solidFill>
                  <a:srgbClr val="4D4D4D"/>
                </a:solidFill>
                <a:latin typeface="Arial"/>
                <a:cs typeface="Arial"/>
              </a:rPr>
              <a:t>(co</a:t>
            </a:r>
            <a:r>
              <a:rPr sz="1000" spc="-40" dirty="0" smtClean="0">
                <a:solidFill>
                  <a:srgbClr val="4D4D4D"/>
                </a:solidFill>
                <a:latin typeface="Arial"/>
                <a:cs typeface="Arial"/>
              </a:rPr>
              <a:t>r</a:t>
            </a:r>
            <a:r>
              <a:rPr sz="1000" spc="-175" dirty="0" smtClean="0">
                <a:solidFill>
                  <a:srgbClr val="676767"/>
                </a:solidFill>
                <a:latin typeface="Arial"/>
                <a:cs typeface="Arial"/>
              </a:rPr>
              <a:t>-wt</a:t>
            </a:r>
            <a:r>
              <a:rPr sz="1000" spc="-204" dirty="0" smtClean="0">
                <a:solidFill>
                  <a:srgbClr val="676767"/>
                </a:solidFill>
                <a:latin typeface="Arial"/>
                <a:cs typeface="Arial"/>
              </a:rPr>
              <a:t>2</a:t>
            </a:r>
            <a:r>
              <a:rPr sz="1000" spc="114" dirty="0" smtClean="0">
                <a:solidFill>
                  <a:srgbClr val="4D4D4D"/>
                </a:solidFill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17145" marR="1978660" indent="-5080">
              <a:lnSpc>
                <a:spcPct val="114399"/>
              </a:lnSpc>
              <a:spcBef>
                <a:spcPts val="85"/>
              </a:spcBef>
            </a:pPr>
            <a:r>
              <a:rPr sz="1000" spc="-4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-40" dirty="0" smtClean="0">
                <a:solidFill>
                  <a:srgbClr val="4D4D4D"/>
                </a:solidFill>
                <a:latin typeface="Arial"/>
                <a:cs typeface="Arial"/>
              </a:rPr>
              <a:t>o</a:t>
            </a:r>
            <a:r>
              <a:rPr sz="1000" spc="-95" dirty="0" smtClean="0">
                <a:solidFill>
                  <a:srgbClr val="4D4D4D"/>
                </a:solidFill>
                <a:latin typeface="Arial"/>
                <a:cs typeface="Arial"/>
              </a:rPr>
              <a:t>m</a:t>
            </a:r>
            <a:r>
              <a:rPr sz="1000" spc="30" dirty="0" smtClean="0">
                <a:solidFill>
                  <a:srgbClr val="676767"/>
                </a:solidFill>
                <a:latin typeface="Arial"/>
                <a:cs typeface="Arial"/>
              </a:rPr>
              <a:t>m</a:t>
            </a:r>
            <a:r>
              <a:rPr sz="1000" spc="-60" dirty="0" smtClean="0">
                <a:solidFill>
                  <a:srgbClr val="676767"/>
                </a:solidFill>
                <a:latin typeface="Arial"/>
                <a:cs typeface="Arial"/>
              </a:rPr>
              <a:t>u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n</a:t>
            </a:r>
            <a:r>
              <a:rPr sz="1000" spc="-50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000" spc="-40" dirty="0" smtClean="0">
                <a:solidFill>
                  <a:srgbClr val="676767"/>
                </a:solidFill>
                <a:latin typeface="Arial"/>
                <a:cs typeface="Arial"/>
              </a:rPr>
              <a:t>cati</a:t>
            </a:r>
            <a:r>
              <a:rPr sz="1000" spc="-45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n</a:t>
            </a:r>
            <a:r>
              <a:rPr sz="1000" spc="-90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3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135" dirty="0" smtClean="0">
                <a:solidFill>
                  <a:srgbClr val="4D4D4D"/>
                </a:solidFill>
                <a:latin typeface="Arial"/>
                <a:cs typeface="Arial"/>
              </a:rPr>
              <a:t>P</a:t>
            </a:r>
            <a:r>
              <a:rPr sz="1000" spc="250" dirty="0" smtClean="0">
                <a:solidFill>
                  <a:srgbClr val="676767"/>
                </a:solidFill>
                <a:latin typeface="Arial"/>
                <a:cs typeface="Arial"/>
              </a:rPr>
              <a:t>ot</a:t>
            </a:r>
            <a:r>
              <a:rPr sz="1000" spc="-10" dirty="0" smtClean="0">
                <a:solidFill>
                  <a:srgbClr val="676767"/>
                </a:solidFill>
                <a:latin typeface="Arial"/>
                <a:cs typeface="Arial"/>
              </a:rPr>
              <a:t> (</a:t>
            </a:r>
            <a:r>
              <a:rPr sz="1000" spc="-25" dirty="0" smtClean="0">
                <a:solidFill>
                  <a:srgbClr val="676767"/>
                </a:solidFill>
                <a:latin typeface="Arial"/>
                <a:cs typeface="Arial"/>
              </a:rPr>
              <a:t>CO  </a:t>
            </a:r>
            <a:r>
              <a:rPr sz="1000" spc="3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5" dirty="0" smtClean="0">
                <a:solidFill>
                  <a:srgbClr val="676767"/>
                </a:solidFill>
                <a:latin typeface="Arial"/>
                <a:cs typeface="Arial"/>
              </a:rPr>
              <a:t>1) 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Standa</a:t>
            </a:r>
            <a:r>
              <a:rPr sz="1000" spc="50" dirty="0" smtClean="0">
                <a:solidFill>
                  <a:srgbClr val="4D4D4D"/>
                </a:solidFill>
                <a:latin typeface="Arial"/>
                <a:cs typeface="Arial"/>
              </a:rPr>
              <a:t>r</a:t>
            </a:r>
            <a:r>
              <a:rPr sz="1000" spc="55" dirty="0" smtClean="0">
                <a:solidFill>
                  <a:srgbClr val="1F1F1F"/>
                </a:solidFill>
                <a:latin typeface="Arial"/>
                <a:cs typeface="Arial"/>
              </a:rPr>
              <a:t>d</a:t>
            </a:r>
            <a:r>
              <a:rPr sz="1000" spc="-30" dirty="0" smtClean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00" spc="45" dirty="0" smtClean="0">
                <a:solidFill>
                  <a:srgbClr val="343434"/>
                </a:solidFill>
                <a:latin typeface="Arial"/>
                <a:cs typeface="Arial"/>
              </a:rPr>
              <a:t>f</a:t>
            </a:r>
            <a:r>
              <a:rPr sz="1000" spc="-15" dirty="0" smtClean="0">
                <a:solidFill>
                  <a:srgbClr val="343434"/>
                </a:solidFill>
                <a:latin typeface="Arial"/>
                <a:cs typeface="Arial"/>
              </a:rPr>
              <a:t>l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-50" dirty="0" smtClean="0">
                <a:solidFill>
                  <a:srgbClr val="676767"/>
                </a:solidFill>
                <a:latin typeface="Arial"/>
                <a:cs typeface="Arial"/>
              </a:rPr>
              <a:t>p</a:t>
            </a:r>
            <a:r>
              <a:rPr sz="1000" spc="40" dirty="0" smtClean="0">
                <a:solidFill>
                  <a:srgbClr val="343434"/>
                </a:solidFill>
                <a:latin typeface="Arial"/>
                <a:cs typeface="Arial"/>
              </a:rPr>
              <a:t>py</a:t>
            </a:r>
            <a:r>
              <a:rPr sz="1000" spc="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-20" dirty="0" smtClean="0">
                <a:solidFill>
                  <a:srgbClr val="343434"/>
                </a:solidFill>
                <a:latin typeface="Arial"/>
                <a:cs typeface="Arial"/>
              </a:rPr>
              <a:t>d</a:t>
            </a:r>
            <a:r>
              <a:rPr sz="1000" spc="0" dirty="0" smtClean="0">
                <a:solidFill>
                  <a:srgbClr val="676767"/>
                </a:solidFill>
                <a:latin typeface="Arial"/>
                <a:cs typeface="Arial"/>
              </a:rPr>
              <a:t>isk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cont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r</a:t>
            </a:r>
            <a:r>
              <a:rPr sz="1000" spc="8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-40" dirty="0" smtClean="0">
                <a:solidFill>
                  <a:srgbClr val="676767"/>
                </a:solidFill>
                <a:latin typeface="Arial"/>
                <a:cs typeface="Arial"/>
              </a:rPr>
              <a:t>i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l</a:t>
            </a:r>
            <a:r>
              <a:rPr sz="1000" spc="-25" dirty="0" smtClean="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sz="1000" spc="0" dirty="0" smtClean="0">
                <a:solidFill>
                  <a:srgbClr val="1F1F1F"/>
                </a:solidFill>
                <a:latin typeface="Arial"/>
                <a:cs typeface="Arial"/>
              </a:rPr>
              <a:t>r </a:t>
            </a:r>
            <a:r>
              <a:rPr sz="1000" spc="-135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35" dirty="0" smtClean="0">
                <a:solidFill>
                  <a:srgbClr val="4D4D4D"/>
                </a:solidFill>
                <a:latin typeface="Arial"/>
                <a:cs typeface="Arial"/>
              </a:rPr>
              <a:t>y</a:t>
            </a:r>
            <a:r>
              <a:rPr sz="1000" spc="5" dirty="0" smtClean="0">
                <a:solidFill>
                  <a:srgbClr val="676767"/>
                </a:solidFill>
                <a:latin typeface="Arial"/>
                <a:cs typeface="Arial"/>
              </a:rPr>
              <a:t>stem</a:t>
            </a:r>
            <a:r>
              <a:rPr sz="1000" spc="-4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80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-80" dirty="0" smtClean="0">
                <a:solidFill>
                  <a:srgbClr val="343434"/>
                </a:solidFill>
                <a:latin typeface="Arial"/>
                <a:cs typeface="Arial"/>
              </a:rPr>
              <a:t>M</a:t>
            </a:r>
            <a:r>
              <a:rPr sz="1000" spc="-55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30" dirty="0" smtClean="0">
                <a:solidFill>
                  <a:srgbClr val="4D4D4D"/>
                </a:solidFill>
                <a:latin typeface="Arial"/>
                <a:cs typeface="Arial"/>
              </a:rPr>
              <a:t>/</a:t>
            </a:r>
            <a:r>
              <a:rPr sz="1000" spc="100" dirty="0" smtClean="0">
                <a:solidFill>
                  <a:srgbClr val="4D4D4D"/>
                </a:solidFill>
                <a:latin typeface="Arial"/>
                <a:cs typeface="Arial"/>
              </a:rPr>
              <a:t>r</a:t>
            </a:r>
            <a:r>
              <a:rPr sz="1000" spc="0" dirty="0" smtClean="0">
                <a:solidFill>
                  <a:srgbClr val="676767"/>
                </a:solidFill>
                <a:latin typeface="Arial"/>
                <a:cs typeface="Arial"/>
              </a:rPr>
              <a:t>eal</a:t>
            </a:r>
            <a:r>
              <a:rPr sz="1000" spc="-8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10" dirty="0" smtClean="0">
                <a:solidFill>
                  <a:srgbClr val="676767"/>
                </a:solidFill>
                <a:latin typeface="Arial"/>
                <a:cs typeface="Arial"/>
              </a:rPr>
              <a:t>t</a:t>
            </a:r>
            <a:r>
              <a:rPr sz="1000" spc="-25" dirty="0" smtClean="0">
                <a:solidFill>
                  <a:srgbClr val="676767"/>
                </a:solidFill>
                <a:latin typeface="Arial"/>
                <a:cs typeface="Arial"/>
              </a:rPr>
              <a:t>"</a:t>
            </a:r>
            <a:r>
              <a:rPr sz="1000" spc="-85" dirty="0" smtClean="0">
                <a:solidFill>
                  <a:srgbClr val="4D4D4D"/>
                </a:solidFill>
                <a:latin typeface="Arial"/>
                <a:cs typeface="Arial"/>
              </a:rPr>
              <a:t>m</a:t>
            </a:r>
            <a:r>
              <a:rPr sz="1000" spc="20" dirty="0" smtClean="0">
                <a:solidFill>
                  <a:srgbClr val="676767"/>
                </a:solidFill>
                <a:latin typeface="Arial"/>
                <a:cs typeface="Arial"/>
              </a:rPr>
              <a:t>e</a:t>
            </a:r>
            <a:r>
              <a:rPr sz="1000" spc="-6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250" spc="-140" dirty="0" smtClean="0">
                <a:solidFill>
                  <a:srgbClr val="4D4D4D"/>
                </a:solidFill>
                <a:latin typeface="Times New Roman"/>
                <a:cs typeface="Times New Roman"/>
              </a:rPr>
              <a:t>c</a:t>
            </a:r>
            <a:r>
              <a:rPr sz="1250" spc="-130" dirty="0" smtClean="0">
                <a:solidFill>
                  <a:srgbClr val="4D4D4D"/>
                </a:solidFill>
                <a:latin typeface="Times New Roman"/>
                <a:cs typeface="Times New Roman"/>
              </a:rPr>
              <a:t>l</a:t>
            </a:r>
            <a:r>
              <a:rPr sz="1250" spc="-80" dirty="0" smtClean="0">
                <a:solidFill>
                  <a:srgbClr val="676767"/>
                </a:solidFill>
                <a:latin typeface="Times New Roman"/>
                <a:cs typeface="Times New Roman"/>
              </a:rPr>
              <a:t>ock</a:t>
            </a:r>
            <a:r>
              <a:rPr sz="1250" spc="-45" dirty="0" smtClean="0">
                <a:solidFill>
                  <a:srgbClr val="676767"/>
                </a:solidFill>
                <a:latin typeface="Times New Roman"/>
                <a:cs typeface="Times New Roman"/>
              </a:rPr>
              <a:t> </a:t>
            </a:r>
            <a:r>
              <a:rPr sz="1000" spc="-25" dirty="0" smtClean="0">
                <a:solidFill>
                  <a:srgbClr val="343434"/>
                </a:solidFill>
                <a:latin typeface="Arial"/>
                <a:cs typeface="Arial"/>
              </a:rPr>
              <a:t>N</a:t>
            </a:r>
            <a:r>
              <a:rPr sz="1000" spc="-110" dirty="0" smtClean="0">
                <a:solidFill>
                  <a:srgbClr val="343434"/>
                </a:solidFill>
                <a:latin typeface="Arial"/>
                <a:cs typeface="Arial"/>
              </a:rPr>
              <a:t>u</a:t>
            </a:r>
            <a:r>
              <a:rPr sz="1000" spc="5" dirty="0" smtClean="0">
                <a:solidFill>
                  <a:srgbClr val="676767"/>
                </a:solidFill>
                <a:latin typeface="Arial"/>
                <a:cs typeface="Arial"/>
              </a:rPr>
              <a:t>me</a:t>
            </a:r>
            <a:r>
              <a:rPr sz="1000" spc="-15" dirty="0" smtClean="0">
                <a:solidFill>
                  <a:srgbClr val="676767"/>
                </a:solidFill>
                <a:latin typeface="Arial"/>
                <a:cs typeface="Arial"/>
              </a:rPr>
              <a:t>r</a:t>
            </a:r>
            <a:r>
              <a:rPr sz="1000" spc="-30" dirty="0" smtClean="0">
                <a:solidFill>
                  <a:srgbClr val="4D4D4D"/>
                </a:solidFill>
                <a:latin typeface="Arial"/>
                <a:cs typeface="Arial"/>
              </a:rPr>
              <a:t>ic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0" dirty="0" smtClean="0">
                <a:solidFill>
                  <a:srgbClr val="343434"/>
                </a:solidFill>
                <a:latin typeface="Arial"/>
                <a:cs typeface="Arial"/>
              </a:rPr>
              <a:t>d</a:t>
            </a:r>
            <a:r>
              <a:rPr sz="1000" spc="-35" dirty="0" smtClean="0">
                <a:solidFill>
                  <a:srgbClr val="343434"/>
                </a:solidFill>
                <a:latin typeface="Arial"/>
                <a:cs typeface="Arial"/>
              </a:rPr>
              <a:t>a</a:t>
            </a:r>
            <a:r>
              <a:rPr sz="1000" spc="75" dirty="0" smtClean="0">
                <a:solidFill>
                  <a:srgbClr val="676767"/>
                </a:solidFill>
                <a:latin typeface="Arial"/>
                <a:cs typeface="Arial"/>
              </a:rPr>
              <a:t>t</a:t>
            </a:r>
            <a:r>
              <a:rPr sz="1000" spc="105" dirty="0" smtClean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000" spc="-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0" dirty="0" smtClean="0">
                <a:solidFill>
                  <a:srgbClr val="343434"/>
                </a:solidFill>
                <a:latin typeface="Arial"/>
                <a:cs typeface="Arial"/>
              </a:rPr>
              <a:t>processor</a:t>
            </a:r>
            <a:endParaRPr sz="100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275"/>
              </a:spcBef>
            </a:pPr>
            <a:r>
              <a:rPr sz="1000" spc="-100" dirty="0" smtClean="0">
                <a:solidFill>
                  <a:srgbClr val="1F1F1F"/>
                </a:solidFill>
                <a:latin typeface="Arial"/>
                <a:cs typeface="Arial"/>
              </a:rPr>
              <a:t>P</a:t>
            </a:r>
            <a:r>
              <a:rPr sz="1000" spc="-10" dirty="0" smtClean="0">
                <a:solidFill>
                  <a:srgbClr val="1F1F1F"/>
                </a:solidFill>
                <a:latin typeface="Arial"/>
                <a:cs typeface="Arial"/>
              </a:rPr>
              <a:t>r</a:t>
            </a:r>
            <a:r>
              <a:rPr sz="1000" spc="-35" dirty="0" smtClean="0">
                <a:solidFill>
                  <a:srgbClr val="4D4D4D"/>
                </a:solidFill>
                <a:latin typeface="Arial"/>
                <a:cs typeface="Arial"/>
              </a:rPr>
              <a:t>im</a:t>
            </a:r>
            <a:r>
              <a:rPr sz="1000" spc="-5" dirty="0" smtClean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ry</a:t>
            </a:r>
            <a:r>
              <a:rPr sz="1000" spc="-2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20" dirty="0" smtClean="0">
                <a:solidFill>
                  <a:srgbClr val="343434"/>
                </a:solidFill>
                <a:latin typeface="Arial"/>
                <a:cs typeface="Arial"/>
              </a:rPr>
              <a:t>IDE</a:t>
            </a:r>
            <a:r>
              <a:rPr sz="1000" spc="-75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-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5" dirty="0" smtClean="0">
                <a:solidFill>
                  <a:srgbClr val="343434"/>
                </a:solidFill>
                <a:latin typeface="Arial"/>
                <a:cs typeface="Arial"/>
              </a:rPr>
              <a:t>ha</a:t>
            </a:r>
            <a:r>
              <a:rPr sz="1000" spc="-60" dirty="0" smtClean="0">
                <a:solidFill>
                  <a:srgbClr val="343434"/>
                </a:solidFill>
                <a:latin typeface="Arial"/>
                <a:cs typeface="Arial"/>
              </a:rPr>
              <a:t>n</a:t>
            </a:r>
            <a:r>
              <a:rPr sz="1000" spc="40" dirty="0" smtClean="0">
                <a:solidFill>
                  <a:srgbClr val="676767"/>
                </a:solidFill>
                <a:latin typeface="Arial"/>
                <a:cs typeface="Arial"/>
              </a:rPr>
              <a:t>nel</a:t>
            </a:r>
            <a:endParaRPr sz="100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310"/>
              </a:spcBef>
            </a:pP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Se</a:t>
            </a:r>
            <a:r>
              <a:rPr sz="1000" spc="-85" dirty="0" smtClean="0">
                <a:solidFill>
                  <a:srgbClr val="4D4D4D"/>
                </a:solidFill>
                <a:latin typeface="Arial"/>
                <a:cs typeface="Arial"/>
              </a:rPr>
              <a:t>c</a:t>
            </a:r>
            <a:r>
              <a:rPr sz="1000" spc="65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5" dirty="0" smtClean="0">
                <a:solidFill>
                  <a:srgbClr val="676767"/>
                </a:solidFill>
                <a:latin typeface="Arial"/>
                <a:cs typeface="Arial"/>
              </a:rPr>
              <a:t>n</a:t>
            </a:r>
            <a:r>
              <a:rPr sz="1000" spc="5" dirty="0" smtClean="0">
                <a:solidFill>
                  <a:srgbClr val="4D4D4D"/>
                </a:solidFill>
                <a:latin typeface="Arial"/>
                <a:cs typeface="Arial"/>
              </a:rPr>
              <a:t>dary</a:t>
            </a:r>
            <a:r>
              <a:rPr sz="1000" spc="7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I</a:t>
            </a:r>
            <a:r>
              <a:rPr sz="1000" spc="-45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-60" dirty="0" smtClean="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sz="1000" spc="-6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25" dirty="0" smtClean="0">
                <a:solidFill>
                  <a:srgbClr val="4D4D4D"/>
                </a:solidFill>
                <a:latin typeface="Arial"/>
                <a:cs typeface="Arial"/>
              </a:rPr>
              <a:t>C</a:t>
            </a: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h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a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n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nel</a:t>
            </a:r>
            <a:endParaRPr sz="100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310"/>
              </a:spcBef>
            </a:pPr>
            <a:r>
              <a:rPr sz="1000" spc="-90" dirty="0" smtClean="0">
                <a:solidFill>
                  <a:srgbClr val="343434"/>
                </a:solidFill>
                <a:latin typeface="Arial"/>
                <a:cs typeface="Arial"/>
              </a:rPr>
              <a:t>rv'licr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25" dirty="0" smtClean="0">
                <a:solidFill>
                  <a:srgbClr val="4D4D4D"/>
                </a:solidFill>
                <a:latin typeface="Arial"/>
                <a:cs typeface="Arial"/>
              </a:rPr>
              <a:t>soft</a:t>
            </a:r>
            <a:r>
              <a:rPr sz="1000" spc="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25" dirty="0" smtClean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000" spc="-4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PI-C</a:t>
            </a: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o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m</a:t>
            </a:r>
            <a:r>
              <a:rPr sz="1000" spc="25" dirty="0" smtClean="0">
                <a:solidFill>
                  <a:srgbClr val="4D4D4D"/>
                </a:solidFill>
                <a:latin typeface="Arial"/>
                <a:cs typeface="Arial"/>
              </a:rPr>
              <a:t>p</a:t>
            </a:r>
            <a:r>
              <a:rPr sz="1000" spc="-90" dirty="0" smtClean="0">
                <a:solidFill>
                  <a:srgbClr val="4D4D4D"/>
                </a:solidFill>
                <a:latin typeface="Arial"/>
                <a:cs typeface="Arial"/>
              </a:rPr>
              <a:t>l</a:t>
            </a:r>
            <a:r>
              <a:rPr sz="1000" spc="-10" dirty="0" smtClean="0">
                <a:solidFill>
                  <a:srgbClr val="1F1F1F"/>
                </a:solidFill>
                <a:latin typeface="Arial"/>
                <a:cs typeface="Arial"/>
              </a:rPr>
              <a:t>i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ant</a:t>
            </a:r>
            <a:r>
              <a:rPr sz="1000" spc="3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00" dirty="0" smtClean="0">
                <a:solidFill>
                  <a:srgbClr val="4D4D4D"/>
                </a:solidFill>
                <a:latin typeface="Arial"/>
                <a:cs typeface="Arial"/>
              </a:rPr>
              <a:t>S</a:t>
            </a:r>
            <a:r>
              <a:rPr sz="1000" spc="75" dirty="0" smtClean="0">
                <a:solidFill>
                  <a:srgbClr val="676767"/>
                </a:solidFill>
                <a:latin typeface="Arial"/>
                <a:cs typeface="Arial"/>
              </a:rPr>
              <a:t>y</a:t>
            </a:r>
            <a:r>
              <a:rPr sz="1000" spc="10" dirty="0" smtClean="0">
                <a:solidFill>
                  <a:srgbClr val="4D4D4D"/>
                </a:solidFill>
                <a:latin typeface="Arial"/>
                <a:cs typeface="Arial"/>
              </a:rPr>
              <a:t>st</a:t>
            </a:r>
            <a:r>
              <a:rPr sz="1000" spc="-5" dirty="0" smtClean="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sz="1000" spc="90" dirty="0" smtClean="0">
                <a:solidFill>
                  <a:srgbClr val="676767"/>
                </a:solidFill>
                <a:latin typeface="Arial"/>
                <a:cs typeface="Arial"/>
              </a:rPr>
              <a:t>m</a:t>
            </a:r>
            <a:endParaRPr sz="100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110"/>
              </a:spcBef>
            </a:pPr>
            <a:r>
              <a:rPr sz="1000" spc="-100" dirty="0" smtClean="0">
                <a:solidFill>
                  <a:srgbClr val="343434"/>
                </a:solidFill>
                <a:latin typeface="Arial"/>
                <a:cs typeface="Arial"/>
              </a:rPr>
              <a:t>AL</a:t>
            </a:r>
            <a:r>
              <a:rPr sz="1000" spc="-55" dirty="0" smtClean="0">
                <a:solidFill>
                  <a:srgbClr val="343434"/>
                </a:solidFill>
                <a:latin typeface="Arial"/>
                <a:cs typeface="Arial"/>
              </a:rPr>
              <a:t>L</a:t>
            </a:r>
            <a:r>
              <a:rPr sz="1000" spc="-10" dirty="0" smtClean="0">
                <a:solidFill>
                  <a:srgbClr val="676767"/>
                </a:solidFill>
                <a:latin typeface="Arial"/>
                <a:cs typeface="Arial"/>
              </a:rPr>
              <a:t>-JN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·</a:t>
            </a:r>
            <a:r>
              <a:rPr sz="1000" spc="-55" dirty="0" smtClean="0">
                <a:solidFill>
                  <a:srgbClr val="4D4D4D"/>
                </a:solidFill>
                <a:latin typeface="Arial"/>
                <a:cs typeface="Arial"/>
              </a:rPr>
              <a:t>W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10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200" spc="-50" dirty="0" smtClean="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sz="1200" spc="-225" dirty="0" smtClean="0">
                <a:solidFill>
                  <a:srgbClr val="676767"/>
                </a:solidFill>
                <a:latin typeface="Times New Roman"/>
                <a:cs typeface="Times New Roman"/>
              </a:rPr>
              <a:t>D</a:t>
            </a:r>
            <a:r>
              <a:rPr sz="1200" spc="-210" dirty="0" smtClean="0">
                <a:solidFill>
                  <a:srgbClr val="4D4D4D"/>
                </a:solidFill>
                <a:latin typeface="Times New Roman"/>
                <a:cs typeface="Times New Roman"/>
              </a:rPr>
              <a:t>ER</a:t>
            </a:r>
            <a:r>
              <a:rPr sz="1200" spc="75" dirty="0" smtClean="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97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0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0</a:t>
            </a:r>
            <a:r>
              <a:rPr sz="1000" spc="-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200" spc="-135" dirty="0" smtClean="0">
                <a:solidFill>
                  <a:srgbClr val="676767"/>
                </a:solidFill>
                <a:latin typeface="Times New Roman"/>
                <a:cs typeface="Times New Roman"/>
              </a:rPr>
              <a:t>SE</a:t>
            </a:r>
            <a:r>
              <a:rPr sz="1200" spc="-160" dirty="0" smtClean="0">
                <a:solidFill>
                  <a:srgbClr val="676767"/>
                </a:solidFill>
                <a:latin typeface="Times New Roman"/>
                <a:cs typeface="Times New Roman"/>
              </a:rPr>
              <a:t>R</a:t>
            </a:r>
            <a:r>
              <a:rPr sz="1200" spc="-114" dirty="0" smtClean="0">
                <a:solidFill>
                  <a:srgbClr val="4D4D4D"/>
                </a:solidFill>
                <a:latin typeface="Times New Roman"/>
                <a:cs typeface="Times New Roman"/>
              </a:rPr>
              <a:t>IES</a:t>
            </a:r>
            <a:endParaRPr sz="1200">
              <a:latin typeface="Times New Roman"/>
              <a:cs typeface="Times New Roman"/>
            </a:endParaRPr>
          </a:p>
          <a:p>
            <a:pPr marL="48895" marR="297180" indent="4445">
              <a:lnSpc>
                <a:spcPct val="108200"/>
              </a:lnSpc>
              <a:spcBef>
                <a:spcPts val="135"/>
              </a:spcBef>
              <a:tabLst>
                <a:tab pos="1169035" algn="l"/>
                <a:tab pos="1671955" algn="l"/>
              </a:tabLst>
            </a:pPr>
            <a:r>
              <a:rPr sz="1000" spc="40" dirty="0" smtClean="0">
                <a:solidFill>
                  <a:srgbClr val="343434"/>
                </a:solidFill>
                <a:latin typeface="Arial"/>
                <a:cs typeface="Arial"/>
              </a:rPr>
              <a:t>Int</a:t>
            </a:r>
            <a:r>
              <a:rPr sz="1000" spc="-20" dirty="0" smtClean="0">
                <a:solidFill>
                  <a:srgbClr val="343434"/>
                </a:solidFill>
                <a:latin typeface="Arial"/>
                <a:cs typeface="Arial"/>
              </a:rPr>
              <a:t>e</a:t>
            </a:r>
            <a:r>
              <a:rPr sz="1000" spc="0" dirty="0" smtClean="0">
                <a:solidFill>
                  <a:srgbClr val="858585"/>
                </a:solidFill>
                <a:latin typeface="Arial"/>
                <a:cs typeface="Arial"/>
              </a:rPr>
              <a:t>t</a:t>
            </a:r>
            <a:r>
              <a:rPr sz="1000" spc="-45" dirty="0" smtClean="0">
                <a:solidFill>
                  <a:srgbClr val="858585"/>
                </a:solidFill>
                <a:latin typeface="Arial"/>
                <a:cs typeface="Arial"/>
              </a:rPr>
              <a:t>(</a:t>
            </a:r>
            <a:r>
              <a:rPr sz="1000" spc="105" dirty="0" smtClean="0">
                <a:solidFill>
                  <a:srgbClr val="676767"/>
                </a:solidFill>
                <a:latin typeface="Arial"/>
                <a:cs typeface="Arial"/>
              </a:rPr>
              <a:t>r)</a:t>
            </a:r>
            <a:r>
              <a:rPr sz="1000" spc="-8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5" dirty="0" smtClean="0">
                <a:solidFill>
                  <a:srgbClr val="343434"/>
                </a:solidFill>
                <a:latin typeface="Arial"/>
                <a:cs typeface="Arial"/>
              </a:rPr>
              <a:t>8</a:t>
            </a:r>
            <a:r>
              <a:rPr sz="1000" spc="-40" dirty="0" smtClean="0">
                <a:solidFill>
                  <a:srgbClr val="343434"/>
                </a:solidFill>
                <a:latin typeface="Arial"/>
                <a:cs typeface="Arial"/>
              </a:rPr>
              <a:t>2</a:t>
            </a:r>
            <a:r>
              <a:rPr sz="1000" spc="60" dirty="0" smtClean="0">
                <a:solidFill>
                  <a:srgbClr val="676767"/>
                </a:solidFill>
                <a:latin typeface="Arial"/>
                <a:cs typeface="Arial"/>
              </a:rPr>
              <a:t>8</a:t>
            </a:r>
            <a:r>
              <a:rPr sz="1000" spc="120" dirty="0" smtClean="0">
                <a:solidFill>
                  <a:srgbClr val="676767"/>
                </a:solidFill>
                <a:latin typeface="Arial"/>
                <a:cs typeface="Arial"/>
              </a:rPr>
              <a:t>0</a:t>
            </a:r>
            <a:r>
              <a:rPr sz="1000" spc="-25" dirty="0" smtClean="0">
                <a:solidFill>
                  <a:srgbClr val="4D4D4D"/>
                </a:solidFill>
                <a:latin typeface="Arial"/>
                <a:cs typeface="Arial"/>
              </a:rPr>
              <a:t>108/DSM</a:t>
            </a: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65" dirty="0" smtClean="0">
                <a:solidFill>
                  <a:srgbClr val="343434"/>
                </a:solidFill>
                <a:latin typeface="Arial"/>
                <a:cs typeface="Arial"/>
              </a:rPr>
              <a:t>USB</a:t>
            </a:r>
            <a:r>
              <a:rPr sz="1000" spc="-8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U</a:t>
            </a:r>
            <a:r>
              <a:rPr sz="1000" spc="55" dirty="0" smtClean="0">
                <a:solidFill>
                  <a:srgbClr val="1F1F1F"/>
                </a:solidFill>
                <a:latin typeface="Arial"/>
                <a:cs typeface="Arial"/>
              </a:rPr>
              <a:t>n</a:t>
            </a:r>
            <a:r>
              <a:rPr sz="1000" spc="-80" dirty="0" smtClean="0">
                <a:solidFill>
                  <a:srgbClr val="1F1F1F"/>
                </a:solidFill>
                <a:latin typeface="Arial"/>
                <a:cs typeface="Arial"/>
              </a:rPr>
              <a:t>i</a:t>
            </a:r>
            <a:r>
              <a:rPr sz="1000" spc="20" dirty="0" smtClean="0">
                <a:solidFill>
                  <a:srgbClr val="676767"/>
                </a:solidFill>
                <a:latin typeface="Arial"/>
                <a:cs typeface="Arial"/>
              </a:rPr>
              <a:t>ve</a:t>
            </a:r>
            <a:r>
              <a:rPr sz="1000" spc="40" dirty="0" smtClean="0">
                <a:solidFill>
                  <a:srgbClr val="676767"/>
                </a:solidFill>
                <a:latin typeface="Arial"/>
                <a:cs typeface="Arial"/>
              </a:rPr>
              <a:t>r</a:t>
            </a:r>
            <a:r>
              <a:rPr sz="1000" spc="5" dirty="0" smtClean="0">
                <a:solidFill>
                  <a:srgbClr val="4D4D4D"/>
                </a:solidFill>
                <a:latin typeface="Arial"/>
                <a:cs typeface="Arial"/>
              </a:rPr>
              <a:t>s</a:t>
            </a:r>
            <a:r>
              <a:rPr sz="1000" spc="15" dirty="0" smtClean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000" spc="45" dirty="0" smtClean="0">
                <a:solidFill>
                  <a:srgbClr val="1F1F1F"/>
                </a:solidFill>
                <a:latin typeface="Arial"/>
                <a:cs typeface="Arial"/>
              </a:rPr>
              <a:t>l</a:t>
            </a:r>
            <a:r>
              <a:rPr sz="1000" spc="-114" dirty="0" smtClean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00" spc="-75" dirty="0" smtClean="0">
                <a:solidFill>
                  <a:srgbClr val="343434"/>
                </a:solidFill>
                <a:latin typeface="Arial"/>
                <a:cs typeface="Arial"/>
              </a:rPr>
              <a:t>H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ost</a:t>
            </a:r>
            <a:r>
              <a:rPr sz="1000" spc="2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20" dirty="0" smtClean="0">
                <a:solidFill>
                  <a:srgbClr val="4D4D4D"/>
                </a:solidFill>
                <a:latin typeface="Arial"/>
                <a:cs typeface="Arial"/>
              </a:rPr>
              <a:t>Co</a:t>
            </a: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n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tr</a:t>
            </a:r>
            <a:r>
              <a:rPr sz="1000" spc="8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55" dirty="0" smtClean="0">
                <a:solidFill>
                  <a:srgbClr val="4D4D4D"/>
                </a:solidFill>
                <a:latin typeface="Arial"/>
                <a:cs typeface="Arial"/>
              </a:rPr>
              <a:t>ller-</a:t>
            </a:r>
            <a:r>
              <a:rPr sz="1000" spc="-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55" dirty="0" smtClean="0">
                <a:solidFill>
                  <a:srgbClr val="676767"/>
                </a:solidFill>
                <a:latin typeface="Arial"/>
                <a:cs typeface="Arial"/>
              </a:rPr>
              <a:t>2</a:t>
            </a:r>
            <a:r>
              <a:rPr sz="1000" spc="-25" dirty="0" smtClean="0">
                <a:solidFill>
                  <a:srgbClr val="4D4D4D"/>
                </a:solidFill>
                <a:latin typeface="Arial"/>
                <a:cs typeface="Arial"/>
              </a:rPr>
              <a:t>4C2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35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15" dirty="0" smtClean="0">
                <a:solidFill>
                  <a:srgbClr val="4D4D4D"/>
                </a:solidFill>
                <a:latin typeface="Arial"/>
                <a:cs typeface="Arial"/>
              </a:rPr>
              <a:t>o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un</a:t>
            </a:r>
            <a:r>
              <a:rPr sz="1000" spc="-45" dirty="0" smtClean="0">
                <a:solidFill>
                  <a:srgbClr val="676767"/>
                </a:solidFill>
                <a:latin typeface="Arial"/>
                <a:cs typeface="Arial"/>
              </a:rPr>
              <a:t>d</a:t>
            </a: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MA</a:t>
            </a:r>
            <a:r>
              <a:rPr sz="1000" spc="-175" dirty="0" smtClean="0">
                <a:solidFill>
                  <a:srgbClr val="676767"/>
                </a:solidFill>
                <a:latin typeface="Arial"/>
                <a:cs typeface="Arial"/>
              </a:rPr>
              <a:t>X</a:t>
            </a:r>
            <a:r>
              <a:rPr sz="1000" spc="12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70" dirty="0" smtClean="0">
                <a:solidFill>
                  <a:srgbClr val="676767"/>
                </a:solidFill>
                <a:latin typeface="Arial"/>
                <a:cs typeface="Arial"/>
              </a:rPr>
              <a:t>l</a:t>
            </a:r>
            <a:r>
              <a:rPr sz="1000" spc="45" dirty="0" smtClean="0">
                <a:solidFill>
                  <a:srgbClr val="676767"/>
                </a:solidFill>
                <a:latin typeface="Arial"/>
                <a:cs typeface="Arial"/>
              </a:rPr>
              <a:t>n</a:t>
            </a:r>
            <a:r>
              <a:rPr sz="1000" spc="75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e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gr	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e</a:t>
            </a:r>
            <a:r>
              <a:rPr sz="1000" spc="55" dirty="0" smtClean="0">
                <a:solidFill>
                  <a:srgbClr val="4D4D4D"/>
                </a:solidFill>
                <a:latin typeface="Arial"/>
                <a:cs typeface="Arial"/>
              </a:rPr>
              <a:t>d</a:t>
            </a:r>
            <a:r>
              <a:rPr sz="1000" spc="-6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80" dirty="0" smtClean="0">
                <a:solidFill>
                  <a:srgbClr val="4D4D4D"/>
                </a:solidFill>
                <a:latin typeface="Arial"/>
                <a:cs typeface="Arial"/>
              </a:rPr>
              <a:t>D</a:t>
            </a:r>
            <a:r>
              <a:rPr sz="1000" spc="35" dirty="0" smtClean="0">
                <a:solidFill>
                  <a:srgbClr val="676767"/>
                </a:solidFill>
                <a:latin typeface="Arial"/>
                <a:cs typeface="Arial"/>
              </a:rPr>
              <a:t>ig	</a:t>
            </a:r>
            <a:r>
              <a:rPr sz="1250" spc="80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000" spc="-20" dirty="0" smtClean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000" spc="5" dirty="0" smtClean="0">
                <a:solidFill>
                  <a:srgbClr val="4D4D4D"/>
                </a:solidFill>
                <a:latin typeface="Arial"/>
                <a:cs typeface="Arial"/>
              </a:rPr>
              <a:t>u</a:t>
            </a:r>
            <a:r>
              <a:rPr sz="1000" spc="100" dirty="0" smtClean="0">
                <a:solidFill>
                  <a:srgbClr val="676767"/>
                </a:solidFill>
                <a:latin typeface="Arial"/>
                <a:cs typeface="Arial"/>
              </a:rPr>
              <a:t>d</a:t>
            </a:r>
            <a:r>
              <a:rPr sz="1000" spc="-18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endParaRPr sz="100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190"/>
              </a:spcBef>
            </a:pPr>
            <a:r>
              <a:rPr sz="1000" spc="40" dirty="0" smtClean="0">
                <a:solidFill>
                  <a:srgbClr val="343434"/>
                </a:solidFill>
                <a:latin typeface="Arial"/>
                <a:cs typeface="Arial"/>
              </a:rPr>
              <a:t>Int</a:t>
            </a:r>
            <a:r>
              <a:rPr sz="1000" spc="-20" dirty="0" smtClean="0">
                <a:solidFill>
                  <a:srgbClr val="343434"/>
                </a:solidFill>
                <a:latin typeface="Arial"/>
                <a:cs typeface="Arial"/>
              </a:rPr>
              <a:t>e</a:t>
            </a:r>
            <a:r>
              <a:rPr sz="1000" spc="0" dirty="0" smtClean="0">
                <a:solidFill>
                  <a:srgbClr val="858585"/>
                </a:solidFill>
                <a:latin typeface="Arial"/>
                <a:cs typeface="Arial"/>
              </a:rPr>
              <a:t>t</a:t>
            </a:r>
            <a:r>
              <a:rPr sz="1000" spc="-45" dirty="0" smtClean="0">
                <a:solidFill>
                  <a:srgbClr val="858585"/>
                </a:solidFill>
                <a:latin typeface="Arial"/>
                <a:cs typeface="Arial"/>
              </a:rPr>
              <a:t>(</a:t>
            </a:r>
            <a:r>
              <a:rPr sz="1000" spc="95" dirty="0" smtClean="0">
                <a:solidFill>
                  <a:srgbClr val="676767"/>
                </a:solidFill>
                <a:latin typeface="Arial"/>
                <a:cs typeface="Arial"/>
              </a:rPr>
              <a:t>r</a:t>
            </a:r>
            <a:r>
              <a:rPr sz="1000" spc="114" dirty="0" smtClean="0">
                <a:solidFill>
                  <a:srgbClr val="4D4D4D"/>
                </a:solidFill>
                <a:latin typeface="Arial"/>
                <a:cs typeface="Arial"/>
              </a:rPr>
              <a:t>)</a:t>
            </a:r>
            <a:r>
              <a:rPr sz="1000" spc="-8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5" dirty="0" smtClean="0">
                <a:solidFill>
                  <a:srgbClr val="4D4D4D"/>
                </a:solidFill>
                <a:latin typeface="Arial"/>
                <a:cs typeface="Arial"/>
              </a:rPr>
              <a:t>8</a:t>
            </a:r>
            <a:r>
              <a:rPr sz="1000" spc="-40" dirty="0" smtClean="0">
                <a:solidFill>
                  <a:srgbClr val="4D4D4D"/>
                </a:solidFill>
                <a:latin typeface="Arial"/>
                <a:cs typeface="Arial"/>
              </a:rPr>
              <a:t>2</a:t>
            </a:r>
            <a:r>
              <a:rPr sz="1000" spc="60" dirty="0" smtClean="0">
                <a:solidFill>
                  <a:srgbClr val="676767"/>
                </a:solidFill>
                <a:latin typeface="Arial"/>
                <a:cs typeface="Arial"/>
              </a:rPr>
              <a:t>8</a:t>
            </a:r>
            <a:r>
              <a:rPr sz="1000" spc="85" dirty="0" smtClean="0">
                <a:solidFill>
                  <a:srgbClr val="676767"/>
                </a:solidFill>
                <a:latin typeface="Arial"/>
                <a:cs typeface="Arial"/>
              </a:rPr>
              <a:t>0</a:t>
            </a:r>
            <a:r>
              <a:rPr sz="1000" spc="-20" dirty="0" smtClean="0">
                <a:solidFill>
                  <a:srgbClr val="4D4D4D"/>
                </a:solidFill>
                <a:latin typeface="Arial"/>
                <a:cs typeface="Arial"/>
              </a:rPr>
              <a:t>108/DBM</a:t>
            </a:r>
            <a:r>
              <a:rPr sz="1000" spc="-8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75" dirty="0" smtClean="0">
                <a:solidFill>
                  <a:srgbClr val="1F1F1F"/>
                </a:solidFill>
                <a:latin typeface="Arial"/>
                <a:cs typeface="Arial"/>
              </a:rPr>
              <a:t>U</a:t>
            </a:r>
            <a:r>
              <a:rPr sz="1000" spc="-70" dirty="0" smtClean="0">
                <a:solidFill>
                  <a:srgbClr val="4D4D4D"/>
                </a:solidFill>
                <a:latin typeface="Arial"/>
                <a:cs typeface="Arial"/>
              </a:rPr>
              <a:t>SB</a:t>
            </a:r>
            <a:r>
              <a:rPr sz="1000" spc="-5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5" dirty="0" smtClean="0">
                <a:solidFill>
                  <a:srgbClr val="343434"/>
                </a:solidFill>
                <a:latin typeface="Arial"/>
                <a:cs typeface="Arial"/>
              </a:rPr>
              <a:t>Universal</a:t>
            </a:r>
            <a:r>
              <a:rPr sz="1000" spc="-15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25" dirty="0" smtClean="0">
                <a:solidFill>
                  <a:srgbClr val="343434"/>
                </a:solidFill>
                <a:latin typeface="Arial"/>
                <a:cs typeface="Arial"/>
              </a:rPr>
              <a:t>H</a:t>
            </a:r>
            <a:r>
              <a:rPr sz="1000" spc="-160" dirty="0" smtClean="0">
                <a:solidFill>
                  <a:srgbClr val="343434"/>
                </a:solidFill>
                <a:latin typeface="Arial"/>
                <a:cs typeface="Arial"/>
              </a:rPr>
              <a:t>o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st </a:t>
            </a:r>
            <a:r>
              <a:rPr sz="1000" spc="5" dirty="0" smtClean="0">
                <a:solidFill>
                  <a:srgbClr val="4D4D4D"/>
                </a:solidFill>
                <a:latin typeface="Arial"/>
                <a:cs typeface="Arial"/>
              </a:rPr>
              <a:t>Co</a:t>
            </a:r>
            <a:r>
              <a:rPr sz="1000" spc="-120" dirty="0" smtClean="0">
                <a:solidFill>
                  <a:srgbClr val="4D4D4D"/>
                </a:solidFill>
                <a:latin typeface="Arial"/>
                <a:cs typeface="Arial"/>
              </a:rPr>
              <a:t>n</a:t>
            </a:r>
            <a:r>
              <a:rPr sz="1000" spc="75" dirty="0" smtClean="0">
                <a:solidFill>
                  <a:srgbClr val="676767"/>
                </a:solidFill>
                <a:latin typeface="Arial"/>
                <a:cs typeface="Arial"/>
              </a:rPr>
              <a:t>t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r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oll</a:t>
            </a:r>
            <a:r>
              <a:rPr sz="1000" spc="25" dirty="0" smtClean="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sz="1000" spc="0" dirty="0" smtClean="0">
                <a:solidFill>
                  <a:srgbClr val="1F1F1F"/>
                </a:solidFill>
                <a:latin typeface="Arial"/>
                <a:cs typeface="Arial"/>
              </a:rPr>
              <a:t>r</a:t>
            </a:r>
            <a:r>
              <a:rPr sz="1000" spc="35" dirty="0" smtClean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00" spc="10" dirty="0" smtClean="0">
                <a:solidFill>
                  <a:srgbClr val="4D4D4D"/>
                </a:solidFill>
                <a:latin typeface="Arial"/>
                <a:cs typeface="Arial"/>
              </a:rPr>
              <a:t>-</a:t>
            </a:r>
            <a:r>
              <a:rPr sz="1000" spc="-5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90" dirty="0" smtClean="0">
                <a:solidFill>
                  <a:srgbClr val="676767"/>
                </a:solidFill>
                <a:latin typeface="Arial"/>
                <a:cs typeface="Arial"/>
              </a:rPr>
              <a:t>2</a:t>
            </a:r>
            <a:r>
              <a:rPr sz="1000" spc="-45" dirty="0" smtClean="0">
                <a:solidFill>
                  <a:srgbClr val="4D4D4D"/>
                </a:solidFill>
                <a:latin typeface="Arial"/>
                <a:cs typeface="Arial"/>
              </a:rPr>
              <a:t>4C7</a:t>
            </a:r>
            <a:endParaRPr sz="100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195"/>
              </a:spcBef>
            </a:pPr>
            <a:r>
              <a:rPr sz="1150" spc="5" dirty="0" smtClean="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sz="1150" spc="-50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150" spc="-105" dirty="0" smtClean="0">
                <a:solidFill>
                  <a:srgbClr val="676767"/>
                </a:solidFill>
                <a:latin typeface="Arial"/>
                <a:cs typeface="Arial"/>
              </a:rPr>
              <a:t>e</a:t>
            </a:r>
            <a:r>
              <a:rPr sz="1150" spc="20" dirty="0" smtClean="0">
                <a:solidFill>
                  <a:srgbClr val="858585"/>
                </a:solidFill>
                <a:latin typeface="Arial"/>
                <a:cs typeface="Arial"/>
              </a:rPr>
              <a:t>l</a:t>
            </a:r>
            <a:r>
              <a:rPr sz="1150" spc="-85" dirty="0" smtClean="0">
                <a:solidFill>
                  <a:srgbClr val="858585"/>
                </a:solidFill>
                <a:latin typeface="Arial"/>
                <a:cs typeface="Arial"/>
              </a:rPr>
              <a:t>(</a:t>
            </a:r>
            <a:r>
              <a:rPr sz="1150" spc="50" dirty="0" smtClean="0">
                <a:solidFill>
                  <a:srgbClr val="676767"/>
                </a:solidFill>
                <a:latin typeface="Arial"/>
                <a:cs typeface="Arial"/>
              </a:rPr>
              <a:t>r)</a:t>
            </a:r>
            <a:r>
              <a:rPr sz="1150" spc="-114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828</a:t>
            </a:r>
            <a:r>
              <a:rPr sz="1000" spc="100" dirty="0" smtClean="0">
                <a:solidFill>
                  <a:srgbClr val="676767"/>
                </a:solidFill>
                <a:latin typeface="Arial"/>
                <a:cs typeface="Arial"/>
              </a:rPr>
              <a:t>0</a:t>
            </a:r>
            <a:r>
              <a:rPr sz="1000" spc="-125" dirty="0" smtClean="0">
                <a:solidFill>
                  <a:srgbClr val="4D4D4D"/>
                </a:solidFill>
                <a:latin typeface="Arial"/>
                <a:cs typeface="Arial"/>
              </a:rPr>
              <a:t>1</a:t>
            </a:r>
            <a:r>
              <a:rPr sz="1000" spc="-95" dirty="0" smtClean="0">
                <a:solidFill>
                  <a:srgbClr val="4D4D4D"/>
                </a:solidFill>
                <a:latin typeface="Arial"/>
                <a:cs typeface="Arial"/>
              </a:rPr>
              <a:t>OB</a:t>
            </a:r>
            <a:r>
              <a:rPr sz="1000" spc="30" dirty="0" smtClean="0">
                <a:solidFill>
                  <a:srgbClr val="4D4D4D"/>
                </a:solidFill>
                <a:latin typeface="Arial"/>
                <a:cs typeface="Arial"/>
              </a:rPr>
              <a:t>/</a:t>
            </a:r>
            <a:r>
              <a:rPr sz="1000" spc="-120" dirty="0" smtClean="0">
                <a:solidFill>
                  <a:srgbClr val="676767"/>
                </a:solidFill>
                <a:latin typeface="Arial"/>
                <a:cs typeface="Arial"/>
              </a:rPr>
              <a:t>OS</a:t>
            </a:r>
            <a:r>
              <a:rPr sz="1000" spc="25" dirty="0" smtClean="0">
                <a:solidFill>
                  <a:srgbClr val="4D4D4D"/>
                </a:solidFill>
                <a:latin typeface="Arial"/>
                <a:cs typeface="Arial"/>
              </a:rPr>
              <a:t>M</a:t>
            </a:r>
            <a:r>
              <a:rPr sz="1000" spc="-13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150" spc="-185" dirty="0" smtClean="0">
                <a:solidFill>
                  <a:srgbClr val="4D4D4D"/>
                </a:solidFill>
                <a:latin typeface="Arial"/>
                <a:cs typeface="Arial"/>
              </a:rPr>
              <a:t>U</a:t>
            </a:r>
            <a:r>
              <a:rPr sz="1150" spc="-170" dirty="0" smtClean="0">
                <a:solidFill>
                  <a:srgbClr val="676767"/>
                </a:solidFill>
                <a:latin typeface="Arial"/>
                <a:cs typeface="Arial"/>
              </a:rPr>
              <a:t>SS</a:t>
            </a:r>
            <a:r>
              <a:rPr sz="1150" spc="-9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150" spc="-105" dirty="0" smtClean="0">
                <a:solidFill>
                  <a:srgbClr val="4D4D4D"/>
                </a:solidFill>
                <a:latin typeface="Arial"/>
                <a:cs typeface="Arial"/>
              </a:rPr>
              <a:t>Un</a:t>
            </a:r>
            <a:r>
              <a:rPr sz="1150" spc="-120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150" spc="-70" dirty="0" smtClean="0">
                <a:solidFill>
                  <a:srgbClr val="676767"/>
                </a:solidFill>
                <a:latin typeface="Arial"/>
                <a:cs typeface="Arial"/>
              </a:rPr>
              <a:t>vers</a:t>
            </a:r>
            <a:r>
              <a:rPr sz="1150" spc="0" dirty="0" smtClean="0">
                <a:solidFill>
                  <a:srgbClr val="676767"/>
                </a:solidFill>
                <a:latin typeface="Arial"/>
                <a:cs typeface="Arial"/>
              </a:rPr>
              <a:t>a</a:t>
            </a:r>
            <a:r>
              <a:rPr sz="1150" spc="10" dirty="0" smtClean="0">
                <a:solidFill>
                  <a:srgbClr val="1F1F1F"/>
                </a:solidFill>
                <a:latin typeface="Arial"/>
                <a:cs typeface="Arial"/>
              </a:rPr>
              <a:t>l</a:t>
            </a:r>
            <a:r>
              <a:rPr sz="1150" spc="-160" dirty="0" smtClean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150" spc="-185" dirty="0" smtClean="0">
                <a:solidFill>
                  <a:srgbClr val="4D4D4D"/>
                </a:solidFill>
                <a:latin typeface="Arial"/>
                <a:cs typeface="Arial"/>
              </a:rPr>
              <a:t>H</a:t>
            </a:r>
            <a:r>
              <a:rPr sz="1150" spc="-50" dirty="0" smtClean="0">
                <a:solidFill>
                  <a:srgbClr val="676767"/>
                </a:solidFill>
                <a:latin typeface="Arial"/>
                <a:cs typeface="Arial"/>
              </a:rPr>
              <a:t>ost</a:t>
            </a:r>
            <a:r>
              <a:rPr sz="1150" spc="-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150" spc="-190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150" spc="-105" dirty="0" smtClean="0">
                <a:solidFill>
                  <a:srgbClr val="4D4D4D"/>
                </a:solidFill>
                <a:latin typeface="Arial"/>
                <a:cs typeface="Arial"/>
              </a:rPr>
              <a:t>o</a:t>
            </a:r>
            <a:r>
              <a:rPr sz="1150" spc="-10" dirty="0" smtClean="0">
                <a:solidFill>
                  <a:srgbClr val="676767"/>
                </a:solidFill>
                <a:latin typeface="Arial"/>
                <a:cs typeface="Arial"/>
              </a:rPr>
              <a:t>ntr</a:t>
            </a:r>
            <a:r>
              <a:rPr sz="1150" spc="-7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150" spc="-30" dirty="0" smtClean="0">
                <a:solidFill>
                  <a:srgbClr val="4D4D4D"/>
                </a:solidFill>
                <a:latin typeface="Arial"/>
                <a:cs typeface="Arial"/>
              </a:rPr>
              <a:t>l</a:t>
            </a:r>
            <a:r>
              <a:rPr sz="1150" spc="-125" dirty="0" smtClean="0">
                <a:solidFill>
                  <a:srgbClr val="4D4D4D"/>
                </a:solidFill>
                <a:latin typeface="Arial"/>
                <a:cs typeface="Arial"/>
              </a:rPr>
              <a:t>l</a:t>
            </a:r>
            <a:r>
              <a:rPr sz="1150" spc="-65" dirty="0" smtClean="0">
                <a:solidFill>
                  <a:srgbClr val="676767"/>
                </a:solidFill>
                <a:latin typeface="Arial"/>
                <a:cs typeface="Arial"/>
              </a:rPr>
              <a:t>e</a:t>
            </a:r>
            <a:r>
              <a:rPr sz="1150" spc="-50" dirty="0" smtClean="0">
                <a:solidFill>
                  <a:srgbClr val="343434"/>
                </a:solidFill>
                <a:latin typeface="Arial"/>
                <a:cs typeface="Arial"/>
              </a:rPr>
              <a:t>r</a:t>
            </a:r>
            <a:r>
              <a:rPr sz="1150" spc="-5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50" spc="225" dirty="0" smtClean="0">
                <a:solidFill>
                  <a:srgbClr val="676767"/>
                </a:solidFill>
                <a:latin typeface="Arial"/>
                <a:cs typeface="Arial"/>
              </a:rPr>
              <a:t>·</a:t>
            </a:r>
            <a:r>
              <a:rPr sz="1150" spc="25" dirty="0" smtClean="0">
                <a:solidFill>
                  <a:srgbClr val="676767"/>
                </a:solidFill>
                <a:latin typeface="Arial"/>
                <a:cs typeface="Arial"/>
              </a:rPr>
              <a:t>2 </a:t>
            </a:r>
            <a:r>
              <a:rPr sz="1150" spc="-12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150" spc="-190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150" spc="-130" dirty="0" smtClean="0">
                <a:solidFill>
                  <a:srgbClr val="4D4D4D"/>
                </a:solidFill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53340" marR="538480">
              <a:lnSpc>
                <a:spcPts val="1510"/>
              </a:lnSpc>
              <a:spcBef>
                <a:spcPts val="35"/>
              </a:spcBef>
            </a:pPr>
            <a:r>
              <a:rPr sz="1000" spc="-65" dirty="0" smtClean="0">
                <a:solidFill>
                  <a:srgbClr val="343434"/>
                </a:solidFill>
                <a:latin typeface="Arial"/>
                <a:cs typeface="Arial"/>
              </a:rPr>
              <a:t>ASUSTeK/Br</a:t>
            </a:r>
            <a:r>
              <a:rPr sz="1000" spc="-16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-15" dirty="0" smtClean="0">
                <a:solidFill>
                  <a:srgbClr val="343434"/>
                </a:solidFill>
                <a:latin typeface="Arial"/>
                <a:cs typeface="Arial"/>
              </a:rPr>
              <a:t>adc</a:t>
            </a:r>
            <a:r>
              <a:rPr sz="1000" spc="-20" dirty="0" smtClean="0">
                <a:solidFill>
                  <a:srgbClr val="343434"/>
                </a:solidFill>
                <a:latin typeface="Arial"/>
                <a:cs typeface="Arial"/>
              </a:rPr>
              <a:t>o</a:t>
            </a:r>
            <a:r>
              <a:rPr sz="1000" spc="40" dirty="0" smtClean="0">
                <a:solidFill>
                  <a:srgbClr val="676767"/>
                </a:solidFill>
                <a:latin typeface="Arial"/>
                <a:cs typeface="Arial"/>
              </a:rPr>
              <a:t>m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10" dirty="0" smtClean="0">
                <a:solidFill>
                  <a:srgbClr val="343434"/>
                </a:solidFill>
                <a:latin typeface="Arial"/>
                <a:cs typeface="Arial"/>
              </a:rPr>
              <a:t>44</a:t>
            </a:r>
            <a:r>
              <a:rPr sz="1000" spc="-45" dirty="0" smtClean="0">
                <a:solidFill>
                  <a:srgbClr val="343434"/>
                </a:solidFill>
                <a:latin typeface="Arial"/>
                <a:cs typeface="Arial"/>
              </a:rPr>
              <a:t>0</a:t>
            </a:r>
            <a:r>
              <a:rPr sz="1000" spc="85" dirty="0" smtClean="0">
                <a:solidFill>
                  <a:srgbClr val="676767"/>
                </a:solidFill>
                <a:latin typeface="Arial"/>
                <a:cs typeface="Arial"/>
              </a:rPr>
              <a:t>x </a:t>
            </a:r>
            <a:r>
              <a:rPr sz="1000" spc="-13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130" dirty="0" smtClean="0">
                <a:solidFill>
                  <a:srgbClr val="676767"/>
                </a:solidFill>
                <a:latin typeface="Arial"/>
                <a:cs typeface="Arial"/>
              </a:rPr>
              <a:t>1</a:t>
            </a:r>
            <a:r>
              <a:rPr sz="1000" spc="60" dirty="0" smtClean="0">
                <a:solidFill>
                  <a:srgbClr val="4D4D4D"/>
                </a:solidFill>
                <a:latin typeface="Arial"/>
                <a:cs typeface="Arial"/>
              </a:rPr>
              <a:t>0/</a:t>
            </a:r>
            <a:r>
              <a:rPr sz="1000" spc="-20" dirty="0" smtClean="0">
                <a:solidFill>
                  <a:srgbClr val="4D4D4D"/>
                </a:solidFill>
                <a:latin typeface="Arial"/>
                <a:cs typeface="Arial"/>
              </a:rPr>
              <a:t>1</a:t>
            </a:r>
            <a:r>
              <a:rPr sz="1000" spc="35" dirty="0" smtClean="0">
                <a:solidFill>
                  <a:srgbClr val="676767"/>
                </a:solidFill>
                <a:latin typeface="Arial"/>
                <a:cs typeface="Arial"/>
              </a:rPr>
              <a:t>00</a:t>
            </a:r>
            <a:r>
              <a:rPr sz="1000" spc="-3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50" dirty="0" smtClean="0">
                <a:solidFill>
                  <a:srgbClr val="4D4D4D"/>
                </a:solidFill>
                <a:latin typeface="Arial"/>
                <a:cs typeface="Arial"/>
              </a:rPr>
              <a:t>Inte</a:t>
            </a:r>
            <a:r>
              <a:rPr sz="1000" spc="-65" dirty="0" smtClean="0">
                <a:solidFill>
                  <a:srgbClr val="4D4D4D"/>
                </a:solidFill>
                <a:latin typeface="Arial"/>
                <a:cs typeface="Arial"/>
              </a:rPr>
              <a:t>g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r</a:t>
            </a:r>
            <a:r>
              <a:rPr sz="1000" spc="50" dirty="0" smtClean="0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sz="1000" spc="40" dirty="0" smtClean="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sz="1000" spc="55" dirty="0" smtClean="0">
                <a:solidFill>
                  <a:srgbClr val="1F1F1F"/>
                </a:solidFill>
                <a:latin typeface="Arial"/>
                <a:cs typeface="Arial"/>
              </a:rPr>
              <a:t>d</a:t>
            </a:r>
            <a:r>
              <a:rPr sz="1000" spc="-65" dirty="0" smtClean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00" spc="-80" dirty="0" smtClean="0">
                <a:solidFill>
                  <a:srgbClr val="4D4D4D"/>
                </a:solidFill>
                <a:latin typeface="Arial"/>
                <a:cs typeface="Arial"/>
              </a:rPr>
              <a:t>C</a:t>
            </a:r>
            <a:r>
              <a:rPr sz="1000" spc="4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-10" dirty="0" smtClean="0">
                <a:solidFill>
                  <a:srgbClr val="676767"/>
                </a:solidFill>
                <a:latin typeface="Arial"/>
                <a:cs typeface="Arial"/>
              </a:rPr>
              <a:t>n</a:t>
            </a:r>
            <a:r>
              <a:rPr sz="1000" spc="20" dirty="0" smtClean="0">
                <a:solidFill>
                  <a:srgbClr val="343434"/>
                </a:solidFill>
                <a:latin typeface="Arial"/>
                <a:cs typeface="Arial"/>
              </a:rPr>
              <a:t>trol</a:t>
            </a:r>
            <a:r>
              <a:rPr sz="1000" spc="-60" dirty="0" smtClean="0">
                <a:solidFill>
                  <a:srgbClr val="343434"/>
                </a:solidFill>
                <a:latin typeface="Arial"/>
                <a:cs typeface="Arial"/>
              </a:rPr>
              <a:t>l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er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50" dirty="0" smtClean="0">
                <a:solidFill>
                  <a:srgbClr val="4D4D4D"/>
                </a:solidFill>
                <a:latin typeface="Arial"/>
                <a:cs typeface="Arial"/>
              </a:rPr>
              <a:t>VIA</a:t>
            </a:r>
            <a:r>
              <a:rPr sz="1000" spc="4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H</a:t>
            </a:r>
            <a:r>
              <a:rPr sz="1000" spc="-4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325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000" spc="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-30" dirty="0" smtClean="0">
                <a:solidFill>
                  <a:srgbClr val="676767"/>
                </a:solidFill>
                <a:latin typeface="Arial"/>
                <a:cs typeface="Arial"/>
              </a:rPr>
              <a:t>o</a:t>
            </a:r>
            <a:r>
              <a:rPr sz="1000" spc="-40" dirty="0" smtClean="0">
                <a:solidFill>
                  <a:srgbClr val="4D4D4D"/>
                </a:solidFill>
                <a:latin typeface="Arial"/>
                <a:cs typeface="Arial"/>
              </a:rPr>
              <a:t>mpl</a:t>
            </a:r>
            <a:r>
              <a:rPr sz="1000" spc="-35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000" spc="15" dirty="0" smtClean="0">
                <a:solidFill>
                  <a:srgbClr val="676767"/>
                </a:solidFill>
                <a:latin typeface="Arial"/>
                <a:cs typeface="Arial"/>
              </a:rPr>
              <a:t>ant</a:t>
            </a:r>
            <a:r>
              <a:rPr sz="1000" spc="6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70" dirty="0" smtClean="0">
                <a:solidFill>
                  <a:srgbClr val="4D4D4D"/>
                </a:solidFill>
                <a:latin typeface="Arial"/>
                <a:cs typeface="Arial"/>
              </a:rPr>
              <a:t>IEEE </a:t>
            </a:r>
            <a:r>
              <a:rPr sz="1000" spc="-1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5" dirty="0" smtClean="0">
                <a:solidFill>
                  <a:srgbClr val="676767"/>
                </a:solidFill>
                <a:latin typeface="Arial"/>
                <a:cs typeface="Arial"/>
              </a:rPr>
              <a:t>13</a:t>
            </a:r>
            <a:r>
              <a:rPr sz="1000" spc="-70" dirty="0" smtClean="0">
                <a:solidFill>
                  <a:srgbClr val="676767"/>
                </a:solidFill>
                <a:latin typeface="Arial"/>
                <a:cs typeface="Arial"/>
              </a:rPr>
              <a:t>9</a:t>
            </a:r>
            <a:r>
              <a:rPr sz="1000" spc="-85" dirty="0" smtClean="0">
                <a:solidFill>
                  <a:srgbClr val="4D4D4D"/>
                </a:solidFill>
                <a:latin typeface="Arial"/>
                <a:cs typeface="Arial"/>
              </a:rPr>
              <a:t>4</a:t>
            </a:r>
            <a:r>
              <a:rPr sz="1000" spc="4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5" dirty="0" smtClean="0">
                <a:solidFill>
                  <a:srgbClr val="676767"/>
                </a:solidFill>
                <a:latin typeface="Arial"/>
                <a:cs typeface="Arial"/>
              </a:rPr>
              <a:t>Ho</a:t>
            </a:r>
            <a:r>
              <a:rPr sz="1000" spc="-25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65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5" dirty="0" smtClean="0">
                <a:solidFill>
                  <a:srgbClr val="676767"/>
                </a:solidFill>
                <a:latin typeface="Arial"/>
                <a:cs typeface="Arial"/>
              </a:rPr>
              <a:t>Con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rol</a:t>
            </a:r>
            <a:r>
              <a:rPr sz="1000" spc="-40" dirty="0" smtClean="0">
                <a:solidFill>
                  <a:srgbClr val="4D4D4D"/>
                </a:solidFill>
                <a:latin typeface="Arial"/>
                <a:cs typeface="Arial"/>
              </a:rPr>
              <a:t>l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er</a:t>
            </a:r>
            <a:endParaRPr sz="1000">
              <a:latin typeface="Arial"/>
              <a:cs typeface="Arial"/>
            </a:endParaRPr>
          </a:p>
          <a:p>
            <a:pPr marL="53340" marR="12700">
              <a:lnSpc>
                <a:spcPts val="1480"/>
              </a:lnSpc>
              <a:spcBef>
                <a:spcPts val="25"/>
              </a:spcBef>
            </a:pPr>
            <a:r>
              <a:rPr sz="1000" spc="40" dirty="0" smtClean="0">
                <a:solidFill>
                  <a:srgbClr val="343434"/>
                </a:solidFill>
                <a:latin typeface="Arial"/>
                <a:cs typeface="Arial"/>
              </a:rPr>
              <a:t>Int</a:t>
            </a:r>
            <a:r>
              <a:rPr sz="1000" spc="-20" dirty="0" smtClean="0">
                <a:solidFill>
                  <a:srgbClr val="343434"/>
                </a:solidFill>
                <a:latin typeface="Arial"/>
                <a:cs typeface="Arial"/>
              </a:rPr>
              <a:t>e</a:t>
            </a:r>
            <a:r>
              <a:rPr sz="1000" spc="-5" dirty="0" smtClean="0">
                <a:solidFill>
                  <a:srgbClr val="858585"/>
                </a:solidFill>
                <a:latin typeface="Arial"/>
                <a:cs typeface="Arial"/>
              </a:rPr>
              <a:t>f</a:t>
            </a:r>
            <a:r>
              <a:rPr sz="1000" spc="-35" dirty="0" smtClean="0">
                <a:solidFill>
                  <a:srgbClr val="858585"/>
                </a:solidFill>
                <a:latin typeface="Arial"/>
                <a:cs typeface="Arial"/>
              </a:rPr>
              <a:t>(</a:t>
            </a:r>
            <a:r>
              <a:rPr sz="1000" spc="105" dirty="0" smtClean="0">
                <a:solidFill>
                  <a:srgbClr val="676767"/>
                </a:solidFill>
                <a:latin typeface="Arial"/>
                <a:cs typeface="Arial"/>
              </a:rPr>
              <a:t>r)</a:t>
            </a:r>
            <a:r>
              <a:rPr sz="1000" spc="-8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5" dirty="0" smtClean="0">
                <a:solidFill>
                  <a:srgbClr val="4D4D4D"/>
                </a:solidFill>
                <a:latin typeface="Arial"/>
                <a:cs typeface="Arial"/>
              </a:rPr>
              <a:t>8</a:t>
            </a:r>
            <a:r>
              <a:rPr sz="1000" spc="-40" dirty="0" smtClean="0">
                <a:solidFill>
                  <a:srgbClr val="4D4D4D"/>
                </a:solidFill>
                <a:latin typeface="Arial"/>
                <a:cs typeface="Arial"/>
              </a:rPr>
              <a:t>2</a:t>
            </a:r>
            <a:r>
              <a:rPr sz="1000" spc="60" dirty="0" smtClean="0">
                <a:solidFill>
                  <a:srgbClr val="676767"/>
                </a:solidFill>
                <a:latin typeface="Arial"/>
                <a:cs typeface="Arial"/>
              </a:rPr>
              <a:t>8</a:t>
            </a:r>
            <a:r>
              <a:rPr sz="1000" spc="120" dirty="0" smtClean="0">
                <a:solidFill>
                  <a:srgbClr val="676767"/>
                </a:solidFill>
                <a:latin typeface="Arial"/>
                <a:cs typeface="Arial"/>
              </a:rPr>
              <a:t>0</a:t>
            </a:r>
            <a:r>
              <a:rPr sz="1000" spc="-25" dirty="0" smtClean="0">
                <a:solidFill>
                  <a:srgbClr val="4D4D4D"/>
                </a:solidFill>
                <a:latin typeface="Arial"/>
                <a:cs typeface="Arial"/>
              </a:rPr>
              <a:t>108/DSM</a:t>
            </a:r>
            <a:r>
              <a:rPr sz="1000" spc="-7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80" dirty="0" smtClean="0">
                <a:solidFill>
                  <a:srgbClr val="343434"/>
                </a:solidFill>
                <a:latin typeface="Arial"/>
                <a:cs typeface="Arial"/>
              </a:rPr>
              <a:t>U</a:t>
            </a:r>
            <a:r>
              <a:rPr sz="1000" spc="-105" dirty="0" smtClean="0">
                <a:solidFill>
                  <a:srgbClr val="343434"/>
                </a:solidFill>
                <a:latin typeface="Arial"/>
                <a:cs typeface="Arial"/>
              </a:rPr>
              <a:t>S</a:t>
            </a:r>
            <a:r>
              <a:rPr sz="1000" spc="20" dirty="0" smtClean="0">
                <a:solidFill>
                  <a:srgbClr val="676767"/>
                </a:solidFill>
                <a:latin typeface="Arial"/>
                <a:cs typeface="Arial"/>
              </a:rPr>
              <a:t>B</a:t>
            </a:r>
            <a:r>
              <a:rPr sz="1000" spc="-11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30" dirty="0" smtClean="0">
                <a:solidFill>
                  <a:srgbClr val="4D4D4D"/>
                </a:solidFill>
                <a:latin typeface="Arial"/>
                <a:cs typeface="Arial"/>
              </a:rPr>
              <a:t>2.0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70" dirty="0" smtClean="0">
                <a:solidFill>
                  <a:srgbClr val="343434"/>
                </a:solidFill>
                <a:latin typeface="Arial"/>
                <a:cs typeface="Arial"/>
              </a:rPr>
              <a:t>E</a:t>
            </a:r>
            <a:r>
              <a:rPr sz="1000" spc="110" dirty="0" smtClean="0">
                <a:solidFill>
                  <a:srgbClr val="676767"/>
                </a:solidFill>
                <a:latin typeface="Arial"/>
                <a:cs typeface="Arial"/>
              </a:rPr>
              <a:t>n</a:t>
            </a:r>
            <a:r>
              <a:rPr sz="1000" spc="-5" dirty="0" smtClean="0">
                <a:solidFill>
                  <a:srgbClr val="676767"/>
                </a:solidFill>
                <a:latin typeface="Arial"/>
                <a:cs typeface="Arial"/>
              </a:rPr>
              <a:t>h</a:t>
            </a:r>
            <a:r>
              <a:rPr sz="1000" spc="-25" dirty="0" smtClean="0">
                <a:solidFill>
                  <a:srgbClr val="4D4D4D"/>
                </a:solidFill>
                <a:latin typeface="Arial"/>
                <a:cs typeface="Arial"/>
              </a:rPr>
              <a:t>anc</a:t>
            </a:r>
            <a:r>
              <a:rPr sz="1000" spc="-55" dirty="0" smtClean="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sz="1000" spc="229" dirty="0" smtClean="0">
                <a:solidFill>
                  <a:srgbClr val="676767"/>
                </a:solidFill>
                <a:latin typeface="Arial"/>
                <a:cs typeface="Arial"/>
              </a:rPr>
              <a:t>d</a:t>
            </a:r>
            <a:r>
              <a:rPr sz="1000" spc="-13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15" dirty="0" smtClean="0">
                <a:solidFill>
                  <a:srgbClr val="343434"/>
                </a:solidFill>
                <a:latin typeface="Arial"/>
                <a:cs typeface="Arial"/>
              </a:rPr>
              <a:t>Host</a:t>
            </a:r>
            <a:r>
              <a:rPr sz="1000" spc="-1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-80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40" dirty="0" smtClean="0">
                <a:solidFill>
                  <a:srgbClr val="4D4D4D"/>
                </a:solidFill>
                <a:latin typeface="Arial"/>
                <a:cs typeface="Arial"/>
              </a:rPr>
              <a:t>o</a:t>
            </a:r>
            <a:r>
              <a:rPr sz="1000" spc="-10" dirty="0" smtClean="0">
                <a:solidFill>
                  <a:srgbClr val="4D4D4D"/>
                </a:solidFill>
                <a:latin typeface="Arial"/>
                <a:cs typeface="Arial"/>
              </a:rPr>
              <a:t>n</a:t>
            </a:r>
            <a:r>
              <a:rPr sz="1000" spc="25" dirty="0" smtClean="0">
                <a:solidFill>
                  <a:srgbClr val="1F1F1F"/>
                </a:solidFill>
                <a:latin typeface="Arial"/>
                <a:cs typeface="Arial"/>
              </a:rPr>
              <a:t>t</a:t>
            </a:r>
            <a:r>
              <a:rPr sz="1000" spc="105" dirty="0" smtClean="0">
                <a:solidFill>
                  <a:srgbClr val="1F1F1F"/>
                </a:solidFill>
                <a:latin typeface="Arial"/>
                <a:cs typeface="Arial"/>
              </a:rPr>
              <a:t>r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o!</a:t>
            </a:r>
            <a:r>
              <a:rPr sz="1000" spc="5" dirty="0" smtClean="0">
                <a:solidFill>
                  <a:srgbClr val="676767"/>
                </a:solidFill>
                <a:latin typeface="Arial"/>
                <a:cs typeface="Arial"/>
              </a:rPr>
              <a:t>e</a:t>
            </a:r>
            <a:r>
              <a:rPr sz="1000" spc="225" dirty="0" smtClean="0">
                <a:solidFill>
                  <a:srgbClr val="4D4D4D"/>
                </a:solidFill>
                <a:latin typeface="Arial"/>
                <a:cs typeface="Arial"/>
              </a:rPr>
              <a:t>r-</a:t>
            </a:r>
            <a:r>
              <a:rPr sz="1000" spc="-10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60" dirty="0" smtClean="0">
                <a:solidFill>
                  <a:srgbClr val="4D4D4D"/>
                </a:solidFill>
                <a:latin typeface="Arial"/>
                <a:cs typeface="Arial"/>
              </a:rPr>
              <a:t>2&lt;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\</a:t>
            </a:r>
            <a:r>
              <a:rPr sz="1000" spc="-4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5" dirty="0" smtClean="0">
                <a:solidFill>
                  <a:srgbClr val="4D4D4D"/>
                </a:solidFill>
                <a:latin typeface="Arial"/>
                <a:cs typeface="Arial"/>
              </a:rPr>
              <a:t>D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35" dirty="0" smtClean="0">
                <a:solidFill>
                  <a:srgbClr val="4D4D4D"/>
                </a:solidFill>
                <a:latin typeface="Arial"/>
                <a:cs typeface="Arial"/>
              </a:rPr>
              <a:t>Win</a:t>
            </a:r>
            <a:r>
              <a:rPr sz="1000" spc="-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40" dirty="0" smtClean="0">
                <a:solidFill>
                  <a:srgbClr val="858585"/>
                </a:solidFill>
                <a:latin typeface="Arial"/>
                <a:cs typeface="Arial"/>
              </a:rPr>
              <a:t>X</a:t>
            </a:r>
            <a:r>
              <a:rPr sz="1000" spc="10" dirty="0" smtClean="0">
                <a:solidFill>
                  <a:srgbClr val="4D4D4D"/>
                </a:solidFill>
                <a:latin typeface="Arial"/>
                <a:cs typeface="Arial"/>
              </a:rPr>
              <a:t>P</a:t>
            </a:r>
            <a:r>
              <a:rPr sz="1000" spc="-6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15" dirty="0" smtClean="0">
                <a:solidFill>
                  <a:srgbClr val="343434"/>
                </a:solidFill>
                <a:latin typeface="Arial"/>
                <a:cs typeface="Arial"/>
              </a:rPr>
              <a:t>Pr</a:t>
            </a:r>
            <a:r>
              <a:rPr sz="1000" spc="-70" dirty="0" smtClean="0">
                <a:solidFill>
                  <a:srgbClr val="343434"/>
                </a:solidFill>
                <a:latin typeface="Arial"/>
                <a:cs typeface="Arial"/>
              </a:rPr>
              <a:t>o</a:t>
            </a:r>
            <a:r>
              <a:rPr sz="1000" spc="-35" dirty="0" smtClean="0">
                <a:solidFill>
                  <a:srgbClr val="676767"/>
                </a:solidFill>
                <a:latin typeface="Arial"/>
                <a:cs typeface="Arial"/>
              </a:rPr>
              <a:t>rni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e</a:t>
            </a:r>
            <a:r>
              <a:rPr sz="1000" spc="-3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20" dirty="0" smtClean="0">
                <a:solidFill>
                  <a:srgbClr val="343434"/>
                </a:solidFill>
                <a:latin typeface="Arial"/>
                <a:cs typeface="Arial"/>
              </a:rPr>
              <a:t>F</a:t>
            </a:r>
            <a:r>
              <a:rPr sz="1000" spc="-85" dirty="0" smtClean="0">
                <a:solidFill>
                  <a:srgbClr val="343434"/>
                </a:solidFill>
                <a:latin typeface="Arial"/>
                <a:cs typeface="Arial"/>
              </a:rPr>
              <a:t>a</a:t>
            </a:r>
            <a:r>
              <a:rPr sz="1000" spc="70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40" dirty="0" smtClean="0">
                <a:solidFill>
                  <a:srgbClr val="676767"/>
                </a:solidFill>
                <a:latin typeface="Arial"/>
                <a:cs typeface="Arial"/>
              </a:rPr>
              <a:t>t</a:t>
            </a:r>
            <a:r>
              <a:rPr sz="1000" spc="-15" dirty="0" smtClean="0">
                <a:solidFill>
                  <a:srgbClr val="343434"/>
                </a:solidFill>
                <a:latin typeface="Arial"/>
                <a:cs typeface="Arial"/>
              </a:rPr>
              <a:t>Tra</a:t>
            </a:r>
            <a:r>
              <a:rPr sz="1000" spc="120" dirty="0" smtClean="0">
                <a:solidFill>
                  <a:srgbClr val="676767"/>
                </a:solidFill>
                <a:latin typeface="Arial"/>
                <a:cs typeface="Arial"/>
              </a:rPr>
              <a:t>k</a:t>
            </a:r>
            <a:r>
              <a:rPr sz="1000" spc="-14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35" dirty="0" smtClean="0">
                <a:solidFill>
                  <a:srgbClr val="676767"/>
                </a:solidFill>
                <a:latin typeface="Arial"/>
                <a:cs typeface="Arial"/>
              </a:rPr>
              <a:t>3</a:t>
            </a:r>
            <a:r>
              <a:rPr sz="1000" spc="-5" dirty="0" smtClean="0">
                <a:solidFill>
                  <a:srgbClr val="676767"/>
                </a:solidFill>
                <a:latin typeface="Arial"/>
                <a:cs typeface="Arial"/>
              </a:rPr>
              <a:t>7</a:t>
            </a:r>
            <a:r>
              <a:rPr sz="1000" spc="25" dirty="0" smtClean="0">
                <a:solidFill>
                  <a:srgbClr val="4D4D4D"/>
                </a:solidFill>
                <a:latin typeface="Arial"/>
                <a:cs typeface="Arial"/>
              </a:rPr>
              <a:t>6</a:t>
            </a:r>
            <a:r>
              <a:rPr sz="1000" spc="-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75" dirty="0" smtClean="0">
                <a:solidFill>
                  <a:srgbClr val="4D4D4D"/>
                </a:solidFill>
                <a:latin typeface="Arial"/>
                <a:cs typeface="Arial"/>
              </a:rPr>
              <a:t>(</a:t>
            </a:r>
            <a:r>
              <a:rPr sz="1000" spc="55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000" spc="-114" dirty="0" smtClean="0">
                <a:solidFill>
                  <a:srgbClr val="676767"/>
                </a:solidFill>
                <a:latin typeface="Arial"/>
                <a:cs typeface="Arial"/>
              </a:rPr>
              <a:t>m</a:t>
            </a:r>
            <a:r>
              <a:rPr sz="1000" spc="215" dirty="0" smtClean="0">
                <a:solidFill>
                  <a:srgbClr val="858585"/>
                </a:solidFill>
                <a:latin typeface="Arial"/>
                <a:cs typeface="Arial"/>
              </a:rPr>
              <a:t>)</a:t>
            </a:r>
            <a:r>
              <a:rPr sz="1000" spc="-150" dirty="0" smtClean="0">
                <a:solidFill>
                  <a:srgbClr val="858585"/>
                </a:solidFill>
                <a:latin typeface="Arial"/>
                <a:cs typeface="Arial"/>
              </a:rPr>
              <a:t> </a:t>
            </a:r>
            <a:r>
              <a:rPr sz="1000" spc="-4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5" dirty="0" smtClean="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sz="1000" spc="20" dirty="0" smtClean="0">
                <a:solidFill>
                  <a:srgbClr val="4D4D4D"/>
                </a:solidFill>
                <a:latin typeface="Arial"/>
                <a:cs typeface="Arial"/>
              </a:rPr>
              <a:t>t</a:t>
            </a:r>
            <a:r>
              <a:rPr sz="1000" spc="10" dirty="0" smtClean="0">
                <a:solidFill>
                  <a:srgbClr val="676767"/>
                </a:solidFill>
                <a:latin typeface="Arial"/>
                <a:cs typeface="Arial"/>
              </a:rPr>
              <a:t>roll</a:t>
            </a:r>
            <a:r>
              <a:rPr sz="1000" spc="-25" dirty="0" smtClean="0">
                <a:solidFill>
                  <a:srgbClr val="676767"/>
                </a:solidFill>
                <a:latin typeface="Arial"/>
                <a:cs typeface="Arial"/>
              </a:rPr>
              <a:t>e</a:t>
            </a:r>
            <a:r>
              <a:rPr sz="1000" spc="40" dirty="0" smtClean="0">
                <a:solidFill>
                  <a:srgbClr val="343434"/>
                </a:solidFill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53944" y="2094229"/>
            <a:ext cx="485140" cy="186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40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30" dirty="0" smtClean="0">
                <a:solidFill>
                  <a:srgbClr val="676767"/>
                </a:solidFill>
                <a:latin typeface="Arial"/>
                <a:cs typeface="Arial"/>
              </a:rPr>
              <a:t>I</a:t>
            </a:r>
            <a:r>
              <a:rPr sz="1000" spc="-30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000" spc="-5" dirty="0" smtClean="0">
                <a:solidFill>
                  <a:srgbClr val="4D4D4D"/>
                </a:solidFill>
                <a:latin typeface="Arial"/>
                <a:cs typeface="Arial"/>
              </a:rPr>
              <a:t>)  </a:t>
            </a:r>
            <a:r>
              <a:rPr sz="1000" spc="-1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150" spc="-45" dirty="0" smtClean="0">
                <a:solidFill>
                  <a:srgbClr val="4D4D4D"/>
                </a:solidFill>
                <a:latin typeface="Arial"/>
                <a:cs typeface="Arial"/>
              </a:rPr>
              <a:t>1</a:t>
            </a:r>
            <a:endParaRPr sz="11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07055" y="2150109"/>
            <a:ext cx="722630" cy="8864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145">
              <a:lnSpc>
                <a:spcPct val="100000"/>
              </a:lnSpc>
            </a:pPr>
            <a:r>
              <a:rPr sz="2150" i="1" spc="-375" dirty="0" smtClean="0">
                <a:solidFill>
                  <a:srgbClr val="4D4D4D"/>
                </a:solidFill>
                <a:latin typeface="Times New Roman"/>
                <a:cs typeface="Times New Roman"/>
              </a:rPr>
              <a:t>JJ</a:t>
            </a:r>
            <a:r>
              <a:rPr sz="2150" i="1" spc="150" dirty="0" smtClean="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sz="1000" spc="90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10" dirty="0" smtClean="0">
                <a:solidFill>
                  <a:srgbClr val="4D4D4D"/>
                </a:solidFill>
                <a:latin typeface="Arial"/>
                <a:cs typeface="Arial"/>
              </a:rPr>
              <a:t>ISA) </a:t>
            </a:r>
            <a:r>
              <a:rPr sz="1000" spc="-4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70" dirty="0" smtClean="0">
                <a:solidFill>
                  <a:srgbClr val="4D4D4D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00" i="1" spc="320" dirty="0" smtClean="0">
                <a:solidFill>
                  <a:srgbClr val="676767"/>
                </a:solidFill>
                <a:latin typeface="Arial"/>
                <a:cs typeface="Arial"/>
              </a:rPr>
              <a:t>}} </a:t>
            </a:r>
            <a:r>
              <a:rPr sz="1000" i="1" spc="7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20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35" dirty="0" smtClean="0">
                <a:solidFill>
                  <a:srgbClr val="676767"/>
                </a:solidFill>
                <a:latin typeface="Arial"/>
                <a:cs typeface="Arial"/>
              </a:rPr>
              <a:t>J</a:t>
            </a:r>
            <a:r>
              <a:rPr sz="1000" spc="-130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000" spc="-5" dirty="0" smtClean="0">
                <a:solidFill>
                  <a:srgbClr val="4D4D4D"/>
                </a:solidFill>
                <a:latin typeface="Arial"/>
                <a:cs typeface="Arial"/>
              </a:rPr>
              <a:t>) </a:t>
            </a:r>
            <a:r>
              <a:rPr sz="1000" spc="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  <a:spcBef>
                <a:spcPts val="275"/>
              </a:spcBef>
            </a:pPr>
            <a:r>
              <a:rPr sz="1000" spc="15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90" dirty="0" smtClean="0">
                <a:solidFill>
                  <a:srgbClr val="676767"/>
                </a:solidFill>
                <a:latin typeface="Arial"/>
                <a:cs typeface="Arial"/>
              </a:rPr>
              <a:t>I</a:t>
            </a:r>
            <a:r>
              <a:rPr sz="1000" spc="-10" dirty="0" smtClean="0">
                <a:solidFill>
                  <a:srgbClr val="4D4D4D"/>
                </a:solidFill>
                <a:latin typeface="Arial"/>
                <a:cs typeface="Arial"/>
              </a:rPr>
              <a:t>SA) </a:t>
            </a:r>
            <a:r>
              <a:rPr sz="1000" spc="1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  <a:spcBef>
                <a:spcPts val="310"/>
              </a:spcBef>
            </a:pPr>
            <a:r>
              <a:rPr sz="1000" spc="114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65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-40" dirty="0" smtClean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000" spc="-20" dirty="0" smtClean="0">
                <a:solidFill>
                  <a:srgbClr val="4D4D4D"/>
                </a:solidFill>
                <a:latin typeface="Arial"/>
                <a:cs typeface="Arial"/>
              </a:rPr>
              <a:t>) </a:t>
            </a:r>
            <a:r>
              <a:rPr sz="1000" spc="4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70" dirty="0" smtClean="0">
                <a:solidFill>
                  <a:srgbClr val="676767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27579" y="3059684"/>
            <a:ext cx="1144905" cy="26422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38810" marR="19050" algn="just">
              <a:lnSpc>
                <a:spcPct val="100000"/>
              </a:lnSpc>
            </a:pPr>
            <a:r>
              <a:rPr sz="1000" spc="5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10" dirty="0" smtClean="0">
                <a:solidFill>
                  <a:srgbClr val="4D4D4D"/>
                </a:solidFill>
                <a:latin typeface="Arial"/>
                <a:cs typeface="Arial"/>
              </a:rPr>
              <a:t>ISA)</a:t>
            </a:r>
            <a:r>
              <a:rPr sz="1000" spc="6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90" dirty="0" smtClean="0">
                <a:solidFill>
                  <a:srgbClr val="1F1F1F"/>
                </a:solidFill>
                <a:latin typeface="Arial"/>
                <a:cs typeface="Arial"/>
              </a:rPr>
              <a:t>1</a:t>
            </a:r>
            <a:r>
              <a:rPr sz="1000" spc="70" dirty="0" smtClean="0">
                <a:solidFill>
                  <a:srgbClr val="676767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626745" marR="16510" algn="just">
              <a:lnSpc>
                <a:spcPct val="100000"/>
              </a:lnSpc>
              <a:spcBef>
                <a:spcPts val="275"/>
              </a:spcBef>
            </a:pPr>
            <a:r>
              <a:rPr sz="1000" spc="-260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290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000" spc="-100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-15" dirty="0" smtClean="0">
                <a:solidFill>
                  <a:srgbClr val="343434"/>
                </a:solidFill>
                <a:latin typeface="Arial"/>
                <a:cs typeface="Arial"/>
              </a:rPr>
              <a:t>A</a:t>
            </a:r>
            <a:r>
              <a:rPr sz="1000" spc="-5" dirty="0" smtClean="0">
                <a:solidFill>
                  <a:srgbClr val="343434"/>
                </a:solidFill>
                <a:latin typeface="Arial"/>
                <a:cs typeface="Arial"/>
              </a:rPr>
              <a:t>)</a:t>
            </a:r>
            <a:r>
              <a:rPr sz="1000" spc="135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0" dirty="0" smtClean="0">
                <a:solidFill>
                  <a:srgbClr val="343434"/>
                </a:solidFill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marL="638810" marR="13970" algn="just">
              <a:lnSpc>
                <a:spcPct val="100000"/>
              </a:lnSpc>
              <a:spcBef>
                <a:spcPts val="310"/>
              </a:spcBef>
            </a:pPr>
            <a:r>
              <a:rPr sz="1000" spc="21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100" dirty="0" smtClean="0">
                <a:solidFill>
                  <a:srgbClr val="676767"/>
                </a:solidFill>
                <a:latin typeface="Arial"/>
                <a:cs typeface="Arial"/>
              </a:rPr>
              <a:t>S</a:t>
            </a:r>
            <a:r>
              <a:rPr sz="1000" spc="-15" dirty="0" smtClean="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sz="1000" spc="-5" dirty="0" smtClean="0">
                <a:solidFill>
                  <a:srgbClr val="4D4D4D"/>
                </a:solidFill>
                <a:latin typeface="Arial"/>
                <a:cs typeface="Arial"/>
              </a:rPr>
              <a:t>)</a:t>
            </a:r>
            <a:r>
              <a:rPr sz="1000" spc="135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90" dirty="0" smtClean="0">
                <a:solidFill>
                  <a:srgbClr val="343434"/>
                </a:solidFill>
                <a:latin typeface="Arial"/>
                <a:cs typeface="Arial"/>
              </a:rPr>
              <a:t>1</a:t>
            </a:r>
            <a:r>
              <a:rPr sz="1000" spc="110" dirty="0" smtClean="0">
                <a:solidFill>
                  <a:srgbClr val="676767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638810" marR="12700" algn="just">
              <a:lnSpc>
                <a:spcPct val="124500"/>
              </a:lnSpc>
              <a:spcBef>
                <a:spcPts val="15"/>
              </a:spcBef>
            </a:pPr>
            <a:r>
              <a:rPr sz="1000" spc="5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10" dirty="0" smtClean="0">
                <a:solidFill>
                  <a:srgbClr val="4D4D4D"/>
                </a:solidFill>
                <a:latin typeface="Arial"/>
                <a:cs typeface="Arial"/>
              </a:rPr>
              <a:t>ISA)</a:t>
            </a:r>
            <a:r>
              <a:rPr sz="1000" spc="-5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15" dirty="0" smtClean="0">
                <a:solidFill>
                  <a:srgbClr val="4D4D4D"/>
                </a:solidFill>
                <a:latin typeface="Arial"/>
                <a:cs typeface="Arial"/>
              </a:rPr>
              <a:t>2</a:t>
            </a:r>
            <a:r>
              <a:rPr sz="1000" spc="105" dirty="0" smtClean="0">
                <a:solidFill>
                  <a:srgbClr val="676767"/>
                </a:solidFill>
                <a:latin typeface="Arial"/>
                <a:cs typeface="Arial"/>
              </a:rPr>
              <a:t>2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1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35" dirty="0" smtClean="0">
                <a:solidFill>
                  <a:srgbClr val="676767"/>
                </a:solidFill>
                <a:latin typeface="Arial"/>
                <a:cs typeface="Arial"/>
              </a:rPr>
              <a:t>P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105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000" spc="130" dirty="0" smtClean="0">
                <a:solidFill>
                  <a:srgbClr val="4D4D4D"/>
                </a:solidFill>
                <a:latin typeface="Arial"/>
                <a:cs typeface="Arial"/>
              </a:rPr>
              <a:t>)</a:t>
            </a:r>
            <a:r>
              <a:rPr sz="1000" spc="-2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90" dirty="0" smtClean="0">
                <a:solidFill>
                  <a:srgbClr val="343434"/>
                </a:solidFill>
                <a:latin typeface="Arial"/>
                <a:cs typeface="Arial"/>
              </a:rPr>
              <a:t>1</a:t>
            </a:r>
            <a:r>
              <a:rPr sz="1000" spc="110" dirty="0" smtClean="0">
                <a:solidFill>
                  <a:srgbClr val="676767"/>
                </a:solidFill>
                <a:latin typeface="Arial"/>
                <a:cs typeface="Arial"/>
              </a:rPr>
              <a:t>6</a:t>
            </a:r>
            <a:r>
              <a:rPr sz="1000" spc="5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2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0" dirty="0" smtClean="0">
                <a:solidFill>
                  <a:srgbClr val="4D4D4D"/>
                </a:solidFill>
                <a:latin typeface="Arial"/>
                <a:cs typeface="Arial"/>
              </a:rPr>
              <a:t>PCI)</a:t>
            </a:r>
            <a:r>
              <a:rPr sz="1000" spc="8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15" dirty="0" smtClean="0">
                <a:solidFill>
                  <a:srgbClr val="343434"/>
                </a:solidFill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marL="391795">
              <a:lnSpc>
                <a:spcPct val="100000"/>
              </a:lnSpc>
              <a:spcBef>
                <a:spcPts val="95"/>
              </a:spcBef>
            </a:pPr>
            <a:r>
              <a:rPr sz="1250" spc="245" dirty="0" smtClean="0">
                <a:solidFill>
                  <a:srgbClr val="4D4D4D"/>
                </a:solidFill>
                <a:latin typeface="Times New Roman"/>
                <a:cs typeface="Times New Roman"/>
              </a:rPr>
              <a:t>f) </a:t>
            </a:r>
            <a:r>
              <a:rPr sz="1250" spc="-15" dirty="0" smtClean="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sz="1000" spc="-20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50" dirty="0" smtClean="0">
                <a:solidFill>
                  <a:srgbClr val="676767"/>
                </a:solidFill>
                <a:latin typeface="Arial"/>
                <a:cs typeface="Arial"/>
              </a:rPr>
              <a:t>PC</a:t>
            </a:r>
            <a:r>
              <a:rPr sz="1000" spc="105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000" spc="130" dirty="0" smtClean="0">
                <a:solidFill>
                  <a:srgbClr val="4D4D4D"/>
                </a:solidFill>
                <a:latin typeface="Arial"/>
                <a:cs typeface="Arial"/>
              </a:rPr>
              <a:t>)</a:t>
            </a:r>
            <a:r>
              <a:rPr sz="1000" spc="-2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90" dirty="0" smtClean="0">
                <a:solidFill>
                  <a:srgbClr val="343434"/>
                </a:solidFill>
                <a:latin typeface="Arial"/>
                <a:cs typeface="Arial"/>
              </a:rPr>
              <a:t>1</a:t>
            </a:r>
            <a:r>
              <a:rPr sz="1000" spc="35" dirty="0" smtClean="0">
                <a:solidFill>
                  <a:srgbClr val="676767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marL="638810" marR="13970" algn="just">
              <a:lnSpc>
                <a:spcPct val="100000"/>
              </a:lnSpc>
              <a:spcBef>
                <a:spcPts val="190"/>
              </a:spcBef>
            </a:pPr>
            <a:r>
              <a:rPr sz="1000" spc="-1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35" dirty="0" smtClean="0">
                <a:solidFill>
                  <a:srgbClr val="676767"/>
                </a:solidFill>
                <a:latin typeface="Arial"/>
                <a:cs typeface="Arial"/>
              </a:rPr>
              <a:t>P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105" dirty="0" smtClean="0">
                <a:solidFill>
                  <a:srgbClr val="343434"/>
                </a:solidFill>
                <a:latin typeface="Arial"/>
                <a:cs typeface="Arial"/>
              </a:rPr>
              <a:t>I</a:t>
            </a:r>
            <a:r>
              <a:rPr sz="1000" spc="130" dirty="0" smtClean="0">
                <a:solidFill>
                  <a:srgbClr val="343434"/>
                </a:solidFill>
                <a:latin typeface="Arial"/>
                <a:cs typeface="Arial"/>
              </a:rPr>
              <a:t>)</a:t>
            </a:r>
            <a:r>
              <a:rPr sz="1000" spc="-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-90" dirty="0" smtClean="0">
                <a:solidFill>
                  <a:srgbClr val="1F1F1F"/>
                </a:solidFill>
                <a:latin typeface="Arial"/>
                <a:cs typeface="Arial"/>
              </a:rPr>
              <a:t>1</a:t>
            </a:r>
            <a:r>
              <a:rPr sz="1000" spc="110" dirty="0" smtClean="0">
                <a:solidFill>
                  <a:srgbClr val="4D4D4D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marL="638810" marR="12700" algn="just">
              <a:lnSpc>
                <a:spcPts val="1480"/>
              </a:lnSpc>
              <a:spcBef>
                <a:spcPts val="165"/>
              </a:spcBef>
            </a:pPr>
            <a:r>
              <a:rPr sz="1150" spc="-6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150" spc="-140" dirty="0" smtClean="0">
                <a:solidFill>
                  <a:srgbClr val="676767"/>
                </a:solidFill>
                <a:latin typeface="Arial"/>
                <a:cs typeface="Arial"/>
              </a:rPr>
              <a:t>P</a:t>
            </a:r>
            <a:r>
              <a:rPr sz="1150" spc="-17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150" spc="65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150" spc="80" dirty="0" smtClean="0">
                <a:solidFill>
                  <a:srgbClr val="4D4D4D"/>
                </a:solidFill>
                <a:latin typeface="Arial"/>
                <a:cs typeface="Arial"/>
              </a:rPr>
              <a:t>)</a:t>
            </a:r>
            <a:r>
              <a:rPr sz="1150" spc="-6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000" spc="-90" dirty="0" smtClean="0">
                <a:solidFill>
                  <a:srgbClr val="4D4D4D"/>
                </a:solidFill>
                <a:latin typeface="Arial"/>
                <a:cs typeface="Arial"/>
              </a:rPr>
              <a:t>1</a:t>
            </a:r>
            <a:r>
              <a:rPr sz="1000" spc="114" dirty="0" smtClean="0">
                <a:solidFill>
                  <a:srgbClr val="676767"/>
                </a:solidFill>
                <a:latin typeface="Arial"/>
                <a:cs typeface="Arial"/>
              </a:rPr>
              <a:t>9</a:t>
            </a:r>
            <a:r>
              <a:rPr sz="1000" spc="55" dirty="0" smtClean="0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sz="1000" spc="-1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35" dirty="0" smtClean="0">
                <a:solidFill>
                  <a:srgbClr val="676767"/>
                </a:solidFill>
                <a:latin typeface="Arial"/>
                <a:cs typeface="Arial"/>
              </a:rPr>
              <a:t>P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105" dirty="0" smtClean="0">
                <a:solidFill>
                  <a:srgbClr val="343434"/>
                </a:solidFill>
                <a:latin typeface="Arial"/>
                <a:cs typeface="Arial"/>
              </a:rPr>
              <a:t>I</a:t>
            </a:r>
            <a:r>
              <a:rPr sz="1000" spc="130" dirty="0" smtClean="0">
                <a:solidFill>
                  <a:srgbClr val="343434"/>
                </a:solidFill>
                <a:latin typeface="Arial"/>
                <a:cs typeface="Arial"/>
              </a:rPr>
              <a:t>)</a:t>
            </a:r>
            <a:r>
              <a:rPr sz="1000" spc="-125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15" dirty="0" smtClean="0">
                <a:solidFill>
                  <a:srgbClr val="4D4D4D"/>
                </a:solidFill>
                <a:latin typeface="Arial"/>
                <a:cs typeface="Arial"/>
              </a:rPr>
              <a:t>2</a:t>
            </a:r>
            <a:r>
              <a:rPr sz="1000" spc="120" dirty="0" smtClean="0">
                <a:solidFill>
                  <a:srgbClr val="676767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638810" marR="17145" algn="just">
              <a:lnSpc>
                <a:spcPct val="100000"/>
              </a:lnSpc>
              <a:spcBef>
                <a:spcPts val="65"/>
              </a:spcBef>
            </a:pPr>
            <a:r>
              <a:rPr sz="1150" spc="-6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150" spc="-140" dirty="0" smtClean="0">
                <a:solidFill>
                  <a:srgbClr val="676767"/>
                </a:solidFill>
                <a:latin typeface="Arial"/>
                <a:cs typeface="Arial"/>
              </a:rPr>
              <a:t>P</a:t>
            </a:r>
            <a:r>
              <a:rPr sz="1150" spc="-17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150" spc="65" dirty="0" smtClean="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sz="1150" spc="80" dirty="0" smtClean="0">
                <a:solidFill>
                  <a:srgbClr val="4D4D4D"/>
                </a:solidFill>
                <a:latin typeface="Arial"/>
                <a:cs typeface="Arial"/>
              </a:rPr>
              <a:t>)</a:t>
            </a:r>
            <a:r>
              <a:rPr sz="1150" spc="-17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150" spc="-35" dirty="0" smtClean="0">
                <a:solidFill>
                  <a:srgbClr val="676767"/>
                </a:solidFill>
                <a:latin typeface="Arial"/>
                <a:cs typeface="Arial"/>
              </a:rPr>
              <a:t>22</a:t>
            </a:r>
            <a:endParaRPr sz="1150">
              <a:latin typeface="Arial"/>
              <a:cs typeface="Arial"/>
            </a:endParaRPr>
          </a:p>
          <a:p>
            <a:pPr marL="634365" marR="13335" algn="just">
              <a:lnSpc>
                <a:spcPct val="100000"/>
              </a:lnSpc>
              <a:spcBef>
                <a:spcPts val="280"/>
              </a:spcBef>
            </a:pPr>
            <a:r>
              <a:rPr sz="1000" spc="-10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20" dirty="0" smtClean="0">
                <a:solidFill>
                  <a:srgbClr val="676767"/>
                </a:solidFill>
                <a:latin typeface="Arial"/>
                <a:cs typeface="Arial"/>
              </a:rPr>
              <a:t>P</a:t>
            </a:r>
            <a:r>
              <a:rPr sz="1000" spc="-60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105" dirty="0" smtClean="0">
                <a:solidFill>
                  <a:srgbClr val="343434"/>
                </a:solidFill>
                <a:latin typeface="Arial"/>
                <a:cs typeface="Arial"/>
              </a:rPr>
              <a:t>I</a:t>
            </a:r>
            <a:r>
              <a:rPr sz="1000" spc="130" dirty="0" smtClean="0">
                <a:solidFill>
                  <a:srgbClr val="343434"/>
                </a:solidFill>
                <a:latin typeface="Arial"/>
                <a:cs typeface="Arial"/>
              </a:rPr>
              <a:t>)</a:t>
            </a:r>
            <a:r>
              <a:rPr sz="1000" spc="-125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15" dirty="0" smtClean="0">
                <a:solidFill>
                  <a:srgbClr val="4D4D4D"/>
                </a:solidFill>
                <a:latin typeface="Arial"/>
                <a:cs typeface="Arial"/>
              </a:rPr>
              <a:t>2</a:t>
            </a:r>
            <a:r>
              <a:rPr sz="1000" spc="114" dirty="0" smtClean="0">
                <a:solidFill>
                  <a:srgbClr val="676767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638810" marR="17780" algn="just">
              <a:lnSpc>
                <a:spcPct val="100000"/>
              </a:lnSpc>
              <a:spcBef>
                <a:spcPts val="275"/>
              </a:spcBef>
            </a:pPr>
            <a:r>
              <a:rPr sz="1000" spc="-15" dirty="0" smtClean="0">
                <a:solidFill>
                  <a:srgbClr val="676767"/>
                </a:solidFill>
                <a:latin typeface="Arial"/>
                <a:cs typeface="Arial"/>
              </a:rPr>
              <a:t>(</a:t>
            </a:r>
            <a:r>
              <a:rPr sz="1000" spc="-35" dirty="0" smtClean="0">
                <a:solidFill>
                  <a:srgbClr val="676767"/>
                </a:solidFill>
                <a:latin typeface="Arial"/>
                <a:cs typeface="Arial"/>
              </a:rPr>
              <a:t>P</a:t>
            </a:r>
            <a:r>
              <a:rPr sz="1000" spc="-75" dirty="0" smtClean="0">
                <a:solidFill>
                  <a:srgbClr val="676767"/>
                </a:solidFill>
                <a:latin typeface="Arial"/>
                <a:cs typeface="Arial"/>
              </a:rPr>
              <a:t>C</a:t>
            </a:r>
            <a:r>
              <a:rPr sz="1000" spc="105" dirty="0" smtClean="0">
                <a:solidFill>
                  <a:srgbClr val="343434"/>
                </a:solidFill>
                <a:latin typeface="Arial"/>
                <a:cs typeface="Arial"/>
              </a:rPr>
              <a:t>I</a:t>
            </a:r>
            <a:r>
              <a:rPr sz="1000" spc="130" dirty="0" smtClean="0">
                <a:solidFill>
                  <a:srgbClr val="343434"/>
                </a:solidFill>
                <a:latin typeface="Arial"/>
                <a:cs typeface="Arial"/>
              </a:rPr>
              <a:t>)</a:t>
            </a:r>
            <a:r>
              <a:rPr sz="1000" spc="-125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00" spc="50" dirty="0" smtClean="0">
                <a:solidFill>
                  <a:srgbClr val="676767"/>
                </a:solidFill>
                <a:latin typeface="Arial"/>
                <a:cs typeface="Arial"/>
              </a:rPr>
              <a:t>23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950" spc="50" dirty="0" smtClean="0">
                <a:solidFill>
                  <a:srgbClr val="343434"/>
                </a:solidFill>
                <a:latin typeface="Arial"/>
                <a:cs typeface="Arial"/>
              </a:rPr>
              <a:t>+ </a:t>
            </a:r>
            <a:r>
              <a:rPr sz="950" spc="1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950" spc="725" dirty="0" smtClean="0">
                <a:solidFill>
                  <a:srgbClr val="343434"/>
                </a:solidFill>
                <a:latin typeface="Arial"/>
                <a:cs typeface="Arial"/>
              </a:rPr>
              <a:t>.</a:t>
            </a:r>
            <a:r>
              <a:rPr sz="950" spc="425" dirty="0" smtClean="0">
                <a:solidFill>
                  <a:srgbClr val="343434"/>
                </a:solidFill>
                <a:latin typeface="Arial"/>
                <a:cs typeface="Arial"/>
              </a:rPr>
              <a:t>.</a:t>
            </a:r>
            <a:r>
              <a:rPr sz="1000" spc="-35" dirty="0" smtClean="0">
                <a:solidFill>
                  <a:srgbClr val="4D4D4D"/>
                </a:solidFill>
                <a:latin typeface="Arial"/>
                <a:cs typeface="Arial"/>
              </a:rPr>
              <a:t>Me</a:t>
            </a:r>
            <a:r>
              <a:rPr sz="1000" spc="-140" dirty="0" smtClean="0">
                <a:solidFill>
                  <a:srgbClr val="4D4D4D"/>
                </a:solidFill>
                <a:latin typeface="Arial"/>
                <a:cs typeface="Arial"/>
              </a:rPr>
              <a:t>m</a:t>
            </a:r>
            <a:r>
              <a:rPr sz="1000" spc="45" dirty="0" smtClean="0">
                <a:solidFill>
                  <a:srgbClr val="676767"/>
                </a:solidFill>
                <a:latin typeface="Arial"/>
                <a:cs typeface="Arial"/>
              </a:rPr>
              <a:t>ory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65124" y="6299200"/>
            <a:ext cx="399097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-6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55" dirty="0" smtClean="0">
                <a:solidFill>
                  <a:srgbClr val="1F1F1F"/>
                </a:solidFill>
                <a:latin typeface="Arial"/>
                <a:cs typeface="Arial"/>
              </a:rPr>
              <a:t>h</a:t>
            </a:r>
            <a:r>
              <a:rPr sz="800" i="1" spc="125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1F1F1F"/>
                </a:solidFill>
                <a:latin typeface="Arial"/>
                <a:cs typeface="Arial"/>
              </a:rPr>
              <a:t>i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u</a:t>
            </a:r>
            <a:r>
              <a:rPr sz="800" i="1" spc="50" dirty="0" smtClean="0">
                <a:solidFill>
                  <a:srgbClr val="1F1F1F"/>
                </a:solidFill>
                <a:latin typeface="Arial"/>
                <a:cs typeface="Arial"/>
              </a:rPr>
              <a:t>m</a:t>
            </a:r>
            <a:r>
              <a:rPr sz="800" i="1" spc="-35" dirty="0" smtClean="0">
                <a:solidFill>
                  <a:srgbClr val="010101"/>
                </a:solidFill>
                <a:latin typeface="Arial"/>
                <a:cs typeface="Arial"/>
              </a:rPr>
              <a:t>,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9948" y="6446791"/>
            <a:ext cx="24022" cy="168981"/>
          </a:xfrm>
          <a:custGeom>
            <a:avLst/>
            <a:gdLst/>
            <a:ahLst/>
            <a:cxnLst/>
            <a:rect l="l" t="t" r="r" b="b"/>
            <a:pathLst>
              <a:path w="24022" h="168981">
                <a:moveTo>
                  <a:pt x="0" y="0"/>
                </a:moveTo>
                <a:lnTo>
                  <a:pt x="24022" y="0"/>
                </a:lnTo>
                <a:lnTo>
                  <a:pt x="24022" y="168981"/>
                </a:lnTo>
                <a:lnTo>
                  <a:pt x="0" y="168981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24460" y="6240526"/>
            <a:ext cx="3694429" cy="592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9950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9950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D4D4D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Progr</a:t>
            </a:r>
            <a:r>
              <a:rPr sz="800" i="1" spc="20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800" i="1" spc="120" dirty="0" smtClean="0">
                <a:solidFill>
                  <a:srgbClr val="1F1F1F"/>
                </a:solidFill>
                <a:latin typeface="Arial"/>
                <a:cs typeface="Arial"/>
              </a:rPr>
              <a:t>m</a:t>
            </a:r>
            <a:r>
              <a:rPr sz="800" i="1" spc="55" dirty="0" smtClean="0">
                <a:solidFill>
                  <a:srgbClr val="010101"/>
                </a:solidFill>
                <a:latin typeface="Arial"/>
                <a:cs typeface="Arial"/>
              </a:rPr>
              <a:t>min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80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800" i="1" spc="100" dirty="0" smtClean="0">
                <a:solidFill>
                  <a:srgbClr val="010101"/>
                </a:solidFill>
                <a:latin typeface="Arial"/>
                <a:cs typeface="Arial"/>
              </a:rPr>
              <a:t>n</a:t>
            </a:r>
            <a:r>
              <a:rPr sz="800" i="1" spc="95" dirty="0" smtClean="0">
                <a:solidFill>
                  <a:srgbClr val="1F1F1F"/>
                </a:solidFill>
                <a:latin typeface="Arial"/>
                <a:cs typeface="Arial"/>
              </a:rPr>
              <a:t>d</a:t>
            </a:r>
            <a:r>
              <a:rPr sz="800" i="1" spc="-45" dirty="0" smtClean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46836" y="6427215"/>
            <a:ext cx="3690620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15" dirty="0" smtClean="0">
                <a:solidFill>
                  <a:srgbClr val="1F1F1F"/>
                </a:solidFill>
                <a:latin typeface="Arial"/>
                <a:cs typeface="Arial"/>
              </a:rPr>
              <a:t>r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ocessor,</a:t>
            </a:r>
            <a:r>
              <a:rPr sz="800" i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15" dirty="0" smtClean="0">
                <a:solidFill>
                  <a:srgbClr val="1F1F1F"/>
                </a:solidFill>
                <a:latin typeface="Arial"/>
                <a:cs typeface="Arial"/>
              </a:rPr>
              <a:t>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tium,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6836" y="6695185"/>
            <a:ext cx="70231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spc="-35" dirty="0" smtClean="0">
                <a:solidFill>
                  <a:srgbClr val="D1D1D1"/>
                </a:solidFill>
                <a:latin typeface="Arial"/>
                <a:cs typeface="Arial"/>
              </a:rPr>
              <a:t>PEARSON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64</a:t>
            </a:r>
            <a:r>
              <a:rPr sz="4000" b="1" spc="-20" dirty="0" smtClean="0">
                <a:latin typeface="Arial"/>
                <a:cs typeface="Arial"/>
              </a:rPr>
              <a:t>-Bit</a:t>
            </a:r>
            <a:r>
              <a:rPr sz="4000" b="1" spc="20" dirty="0" smtClean="0">
                <a:latin typeface="Arial"/>
                <a:cs typeface="Arial"/>
              </a:rPr>
              <a:t> 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5" dirty="0" smtClean="0">
                <a:latin typeface="Arial"/>
                <a:cs typeface="Arial"/>
              </a:rPr>
              <a:t>de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Interrupts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00440" cy="50596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64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sy</a:t>
            </a:r>
            <a:r>
              <a:rPr sz="3200" spc="10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tem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IRETQ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service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IRE</a:t>
            </a:r>
            <a:r>
              <a:rPr sz="2800" spc="-30" dirty="0" smtClean="0">
                <a:latin typeface="Arial"/>
                <a:cs typeface="Arial"/>
              </a:rPr>
              <a:t>T</a:t>
            </a:r>
            <a:r>
              <a:rPr sz="2800" spc="-25" dirty="0" smtClean="0">
                <a:latin typeface="Arial"/>
                <a:cs typeface="Arial"/>
              </a:rPr>
              <a:t>Q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tr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</a:t>
            </a:r>
            <a:r>
              <a:rPr sz="2800" spc="0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om 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tac</a:t>
            </a:r>
            <a:r>
              <a:rPr sz="2800" spc="-15" dirty="0" smtClean="0">
                <a:latin typeface="Arial"/>
                <a:cs typeface="Arial"/>
              </a:rPr>
              <a:t>k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39624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IRETQ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so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32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EF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AG 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laces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RFLAG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 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sing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0" dirty="0" smtClean="0">
                <a:latin typeface="Arial"/>
                <a:cs typeface="Arial"/>
              </a:rPr>
              <a:t> 3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bits of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RFLAG 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</a:t>
            </a:r>
            <a:r>
              <a:rPr sz="3200" spc="-17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otherwi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e,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64-bit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mode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up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sz="2800" spc="-15" dirty="0" smtClean="0">
                <a:latin typeface="Arial"/>
                <a:cs typeface="Arial"/>
              </a:rPr>
              <a:t>sa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130175"/>
            <a:ext cx="8703945" cy="833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1800" b="1" dirty="0" smtClean="0">
                <a:latin typeface="Arial"/>
                <a:cs typeface="Arial"/>
              </a:rPr>
              <a:t>F</a:t>
            </a:r>
            <a:r>
              <a:rPr sz="1800" b="1" spc="5" dirty="0" smtClean="0">
                <a:latin typeface="Arial"/>
                <a:cs typeface="Arial"/>
              </a:rPr>
              <a:t>i</a:t>
            </a:r>
            <a:r>
              <a:rPr sz="1800" b="1" spc="0" dirty="0" smtClean="0">
                <a:latin typeface="Arial"/>
                <a:cs typeface="Arial"/>
              </a:rPr>
              <a:t>g</a:t>
            </a:r>
            <a:r>
              <a:rPr sz="1800" b="1" spc="5" dirty="0" smtClean="0">
                <a:latin typeface="Arial"/>
                <a:cs typeface="Arial"/>
              </a:rPr>
              <a:t>u</a:t>
            </a:r>
            <a:r>
              <a:rPr sz="1800" b="1" spc="0" dirty="0" smtClean="0">
                <a:latin typeface="Arial"/>
                <a:cs typeface="Arial"/>
              </a:rPr>
              <a:t>re</a:t>
            </a:r>
            <a:r>
              <a:rPr sz="1800" b="1" spc="-15" dirty="0" smtClean="0">
                <a:latin typeface="Arial"/>
                <a:cs typeface="Arial"/>
              </a:rPr>
              <a:t> </a:t>
            </a:r>
            <a:r>
              <a:rPr sz="1800" b="1" spc="-5" dirty="0" smtClean="0">
                <a:latin typeface="Arial"/>
                <a:cs typeface="Arial"/>
              </a:rPr>
              <a:t>6–1</a:t>
            </a:r>
            <a:r>
              <a:rPr sz="1800" b="1" spc="0" dirty="0" smtClean="0">
                <a:latin typeface="Arial"/>
                <a:cs typeface="Arial"/>
              </a:rPr>
              <a:t>0 </a:t>
            </a:r>
            <a:r>
              <a:rPr sz="1800" b="1" spc="-25" dirty="0" smtClean="0">
                <a:latin typeface="Arial"/>
                <a:cs typeface="Arial"/>
              </a:rPr>
              <a:t> </a:t>
            </a:r>
            <a:r>
              <a:rPr sz="1800" spc="10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he</a:t>
            </a:r>
            <a:r>
              <a:rPr sz="1800" spc="-2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stack frame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cre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ted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by 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EN</a:t>
            </a:r>
            <a:r>
              <a:rPr sz="1800" spc="10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ER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8,0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structi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n.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tice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th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 </a:t>
            </a:r>
            <a:r>
              <a:rPr sz="1800" spc="-10" dirty="0" smtClean="0">
                <a:latin typeface="Arial"/>
                <a:cs typeface="Arial"/>
              </a:rPr>
              <a:t>B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4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is stor</a:t>
            </a:r>
            <a:r>
              <a:rPr sz="1800" spc="-15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b</a:t>
            </a:r>
            <a:r>
              <a:rPr sz="1800" spc="-10" dirty="0" smtClean="0">
                <a:latin typeface="Arial"/>
                <a:cs typeface="Arial"/>
              </a:rPr>
              <a:t>eg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15" dirty="0" smtClean="0">
                <a:latin typeface="Arial"/>
                <a:cs typeface="Arial"/>
              </a:rPr>
              <a:t>n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15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g</a:t>
            </a:r>
            <a:r>
              <a:rPr sz="1800" spc="3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 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of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stack fra</a:t>
            </a:r>
            <a:r>
              <a:rPr sz="1800" spc="-10" dirty="0" smtClean="0">
                <a:latin typeface="Arial"/>
                <a:cs typeface="Arial"/>
              </a:rPr>
              <a:t>me</a:t>
            </a:r>
            <a:r>
              <a:rPr sz="1800" spc="0" dirty="0" smtClean="0">
                <a:latin typeface="Arial"/>
                <a:cs typeface="Arial"/>
              </a:rPr>
              <a:t>.</a:t>
            </a:r>
            <a:r>
              <a:rPr sz="1800" spc="-30" dirty="0" smtClean="0">
                <a:latin typeface="Arial"/>
                <a:cs typeface="Arial"/>
              </a:rPr>
              <a:t> </a:t>
            </a:r>
            <a:r>
              <a:rPr sz="1800" spc="10" dirty="0" smtClean="0">
                <a:latin typeface="Arial"/>
                <a:cs typeface="Arial"/>
              </a:rPr>
              <a:t>T</a:t>
            </a:r>
            <a:r>
              <a:rPr sz="1800" spc="-10" dirty="0" smtClean="0">
                <a:latin typeface="Arial"/>
                <a:cs typeface="Arial"/>
              </a:rPr>
              <a:t>h</a:t>
            </a:r>
            <a:r>
              <a:rPr sz="1800" spc="0" dirty="0" smtClean="0">
                <a:latin typeface="Arial"/>
                <a:cs typeface="Arial"/>
              </a:rPr>
              <a:t>is</a:t>
            </a:r>
            <a:r>
              <a:rPr sz="1800" spc="-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is f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10" dirty="0" smtClean="0">
                <a:latin typeface="Arial"/>
                <a:cs typeface="Arial"/>
              </a:rPr>
              <a:t>lo</a:t>
            </a:r>
            <a:r>
              <a:rPr sz="1800" spc="-45" dirty="0" smtClean="0">
                <a:latin typeface="Arial"/>
                <a:cs typeface="Arial"/>
              </a:rPr>
              <a:t>w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5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b</a:t>
            </a:r>
            <a:r>
              <a:rPr sz="1800" spc="0" dirty="0" smtClean="0">
                <a:latin typeface="Arial"/>
                <a:cs typeface="Arial"/>
              </a:rPr>
              <a:t>y 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8</a:t>
            </a:r>
            <a:r>
              <a:rPr sz="1800" spc="-5" dirty="0" smtClean="0">
                <a:latin typeface="Arial"/>
                <a:cs typeface="Arial"/>
              </a:rPr>
              <a:t>-</a:t>
            </a:r>
            <a:r>
              <a:rPr sz="1800" spc="-10" dirty="0" smtClean="0">
                <a:latin typeface="Arial"/>
                <a:cs typeface="Arial"/>
              </a:rPr>
              <a:t>b</a:t>
            </a:r>
            <a:r>
              <a:rPr sz="1800" spc="-30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te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a ca</a:t>
            </a:r>
            <a:r>
              <a:rPr sz="1800" spc="-10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 stack frame.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76400" y="1143000"/>
            <a:ext cx="5785104" cy="458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122046"/>
            <a:ext cx="8368030" cy="12141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143635" algn="l"/>
              </a:tabLst>
            </a:pPr>
            <a:r>
              <a:rPr sz="4000" b="1" spc="-30" dirty="0" smtClean="0">
                <a:latin typeface="Arial"/>
                <a:cs typeface="Arial"/>
              </a:rPr>
              <a:t>6–</a:t>
            </a:r>
            <a:r>
              <a:rPr sz="4000" b="1" spc="-25" dirty="0" smtClean="0">
                <a:latin typeface="Arial"/>
                <a:cs typeface="Arial"/>
              </a:rPr>
              <a:t>5	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5" dirty="0" smtClean="0">
                <a:latin typeface="Arial"/>
                <a:cs typeface="Arial"/>
              </a:rPr>
              <a:t>H</a:t>
            </a:r>
            <a:r>
              <a:rPr sz="4000" b="1" spc="-25" dirty="0" smtClean="0">
                <a:latin typeface="Arial"/>
                <a:cs typeface="Arial"/>
              </a:rPr>
              <a:t>INE</a:t>
            </a:r>
            <a:r>
              <a:rPr sz="4000" b="1" spc="30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CO</a:t>
            </a:r>
            <a:r>
              <a:rPr sz="4000" b="1" spc="-50" dirty="0" smtClean="0">
                <a:latin typeface="Arial"/>
                <a:cs typeface="Arial"/>
              </a:rPr>
              <a:t>N</a:t>
            </a:r>
            <a:r>
              <a:rPr sz="4000" b="1" spc="-25" dirty="0" smtClean="0">
                <a:latin typeface="Arial"/>
                <a:cs typeface="Arial"/>
              </a:rPr>
              <a:t>T</a:t>
            </a:r>
            <a:r>
              <a:rPr sz="4000" b="1" spc="-4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OL</a:t>
            </a:r>
            <a:r>
              <a:rPr sz="4000" b="1" spc="-200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A</a:t>
            </a:r>
            <a:r>
              <a:rPr sz="4000" b="1" spc="-45" dirty="0" smtClean="0">
                <a:latin typeface="Arial"/>
                <a:cs typeface="Arial"/>
              </a:rPr>
              <a:t>N</a:t>
            </a:r>
            <a:r>
              <a:rPr sz="4000" b="1" spc="-30" dirty="0" smtClean="0">
                <a:latin typeface="Arial"/>
                <a:cs typeface="Arial"/>
              </a:rPr>
              <a:t>D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MISCE</a:t>
            </a:r>
            <a:r>
              <a:rPr sz="4000" b="1" spc="-40" dirty="0" smtClean="0">
                <a:latin typeface="Arial"/>
                <a:cs typeface="Arial"/>
              </a:rPr>
              <a:t>L</a:t>
            </a:r>
            <a:r>
              <a:rPr sz="4000" b="1" spc="-30" dirty="0" smtClean="0">
                <a:latin typeface="Arial"/>
                <a:cs typeface="Arial"/>
              </a:rPr>
              <a:t>LA</a:t>
            </a:r>
            <a:r>
              <a:rPr sz="4000" b="1" spc="-50" dirty="0" smtClean="0">
                <a:latin typeface="Arial"/>
                <a:cs typeface="Arial"/>
              </a:rPr>
              <a:t>N</a:t>
            </a:r>
            <a:r>
              <a:rPr sz="4000" b="1" spc="-30" dirty="0" smtClean="0">
                <a:latin typeface="Arial"/>
                <a:cs typeface="Arial"/>
              </a:rPr>
              <a:t>EOUS</a:t>
            </a:r>
            <a:r>
              <a:rPr sz="4000" b="1" spc="2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INST</a:t>
            </a:r>
            <a:r>
              <a:rPr sz="4000" b="1" spc="-4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UC</a:t>
            </a:r>
            <a:r>
              <a:rPr sz="4000" b="1" spc="-45" dirty="0" smtClean="0">
                <a:latin typeface="Arial"/>
                <a:cs typeface="Arial"/>
              </a:rPr>
              <a:t>T</a:t>
            </a:r>
            <a:r>
              <a:rPr sz="4000" b="1" spc="-25" dirty="0" smtClean="0">
                <a:latin typeface="Arial"/>
                <a:cs typeface="Arial"/>
              </a:rPr>
              <a:t>IONS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632965"/>
            <a:ext cx="8579485" cy="145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rol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 bi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, sam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BUSY/TEST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rform vari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f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0" dirty="0" smtClean="0">
                <a:latin typeface="Arial"/>
                <a:cs typeface="Arial"/>
              </a:rPr>
              <a:t>ntrolling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the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Carry</a:t>
            </a:r>
            <a:r>
              <a:rPr sz="4000" b="1" spc="20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Flag</a:t>
            </a:r>
            <a:r>
              <a:rPr sz="4000" b="1" spc="-1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Bit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374380" cy="4411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7937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(C)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b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rrow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mul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-wor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/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ew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su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tracti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ic</a:t>
            </a:r>
            <a:r>
              <a:rPr sz="2800" spc="-15" dirty="0" smtClean="0">
                <a:latin typeface="Arial"/>
                <a:cs typeface="Arial"/>
              </a:rPr>
              <a:t>ate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ors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sembly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ge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procedures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carry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10"/>
              </a:spcBef>
            </a:pPr>
            <a:endParaRPr sz="800"/>
          </a:p>
          <a:p>
            <a:pPr marL="756285" marR="600710" lvl="1" indent="-287020">
              <a:lnSpc>
                <a:spcPts val="335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S</a:t>
            </a:r>
            <a:r>
              <a:rPr sz="2800" spc="-30" dirty="0" smtClean="0">
                <a:latin typeface="Arial"/>
                <a:cs typeface="Arial"/>
              </a:rPr>
              <a:t>T</a:t>
            </a:r>
            <a:r>
              <a:rPr sz="2800" spc="-25" dirty="0" smtClean="0">
                <a:latin typeface="Arial"/>
                <a:cs typeface="Arial"/>
              </a:rPr>
              <a:t>C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(s</a:t>
            </a:r>
            <a:r>
              <a:rPr sz="2800" spc="-15" dirty="0" smtClean="0">
                <a:latin typeface="Arial"/>
                <a:cs typeface="Arial"/>
              </a:rPr>
              <a:t>et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5" dirty="0" smtClean="0">
                <a:latin typeface="Arial"/>
                <a:cs typeface="Arial"/>
              </a:rPr>
              <a:t>)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CLC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(cl</a:t>
            </a:r>
            <a:r>
              <a:rPr sz="2800" spc="-15" dirty="0" smtClean="0">
                <a:latin typeface="Arial"/>
                <a:cs typeface="Arial"/>
              </a:rPr>
              <a:t>ear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ry),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CMC</a:t>
            </a:r>
            <a:r>
              <a:rPr sz="2800" spc="-10" dirty="0" smtClean="0">
                <a:latin typeface="Arial"/>
                <a:cs typeface="Arial"/>
              </a:rPr>
              <a:t> (c</a:t>
            </a:r>
            <a:r>
              <a:rPr sz="2800" spc="-20" dirty="0" smtClean="0">
                <a:latin typeface="Arial"/>
                <a:cs typeface="Arial"/>
              </a:rPr>
              <a:t>om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y)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580755" cy="2641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5</a:t>
            </a:r>
            <a:r>
              <a:rPr sz="3200" spc="0" dirty="0" smtClean="0">
                <a:latin typeface="Arial"/>
                <a:cs typeface="Arial"/>
              </a:rPr>
              <a:t>-byte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far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ju</a:t>
            </a:r>
            <a:r>
              <a:rPr sz="3200" b="1" spc="-15" dirty="0" smtClean="0">
                <a:latin typeface="Arial"/>
                <a:cs typeface="Arial"/>
              </a:rPr>
              <a:t>m</a:t>
            </a:r>
            <a:r>
              <a:rPr sz="3200" b="1" spc="0" dirty="0" smtClean="0">
                <a:latin typeface="Arial"/>
                <a:cs typeface="Arial"/>
              </a:rPr>
              <a:t>p</a:t>
            </a:r>
            <a:r>
              <a:rPr sz="3200" b="1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short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b="1" dirty="0" smtClean="0">
                <a:latin typeface="Arial"/>
                <a:cs typeface="Arial"/>
              </a:rPr>
              <a:t>intra</a:t>
            </a:r>
            <a:r>
              <a:rPr sz="3200" b="1" spc="-15" dirty="0" smtClean="0">
                <a:latin typeface="Arial"/>
                <a:cs typeface="Arial"/>
              </a:rPr>
              <a:t>s</a:t>
            </a:r>
            <a:r>
              <a:rPr sz="3200" b="1" spc="0" dirty="0" smtClean="0">
                <a:latin typeface="Arial"/>
                <a:cs typeface="Arial"/>
              </a:rPr>
              <a:t>egm</a:t>
            </a:r>
            <a:r>
              <a:rPr sz="3200" b="1" spc="-20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nt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jump</a:t>
            </a:r>
            <a:r>
              <a:rPr sz="3200" b="1" spc="-15" dirty="0" smtClean="0">
                <a:latin typeface="Arial"/>
                <a:cs typeface="Arial"/>
              </a:rPr>
              <a:t>s</a:t>
            </a:r>
            <a:r>
              <a:rPr sz="3200" b="1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intersegm</a:t>
            </a:r>
            <a:r>
              <a:rPr sz="3200" b="1" spc="-15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nt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jump</a:t>
            </a:r>
            <a:r>
              <a:rPr sz="3200" b="1" spc="-30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65" dirty="0" smtClean="0">
                <a:latin typeface="Arial"/>
                <a:cs typeface="Arial"/>
              </a:rPr>
              <a:t>W</a:t>
            </a:r>
            <a:r>
              <a:rPr sz="4000" b="1" spc="-25" dirty="0" smtClean="0">
                <a:latin typeface="Arial"/>
                <a:cs typeface="Arial"/>
              </a:rPr>
              <a:t>AIT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28115"/>
            <a:ext cx="8572500" cy="40055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rs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rdware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350" spc="-114" dirty="0" smtClean="0">
                <a:latin typeface="Arial"/>
                <a:cs typeface="Arial"/>
              </a:rPr>
              <a:t>BUSY</a:t>
            </a:r>
            <a:r>
              <a:rPr sz="335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80286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40"/>
              </a:lnSpc>
            </a:pPr>
            <a:r>
              <a:rPr sz="3200" spc="-10" dirty="0" smtClean="0">
                <a:latin typeface="Arial"/>
                <a:cs typeface="Arial"/>
              </a:rPr>
              <a:t>an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80386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350" spc="-110" dirty="0" smtClean="0">
                <a:latin typeface="Arial"/>
                <a:cs typeface="Arial"/>
              </a:rPr>
              <a:t>TEST</a:t>
            </a:r>
            <a:r>
              <a:rPr sz="335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8086</a:t>
            </a:r>
            <a:r>
              <a:rPr sz="3200" spc="-5" dirty="0" smtClean="0">
                <a:latin typeface="Arial"/>
                <a:cs typeface="Arial"/>
              </a:rPr>
              <a:t>/</a:t>
            </a:r>
            <a:r>
              <a:rPr sz="3200" spc="-10" dirty="0" smtClean="0">
                <a:latin typeface="Arial"/>
                <a:cs typeface="Arial"/>
              </a:rPr>
              <a:t>808</a:t>
            </a:r>
            <a:r>
              <a:rPr sz="3200" spc="-5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29"/>
              </a:spcBef>
            </a:pPr>
            <a:endParaRPr sz="800"/>
          </a:p>
          <a:p>
            <a:pPr marL="355600" marR="193675" indent="-342900">
              <a:lnSpc>
                <a:spcPct val="977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125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AIT</a:t>
            </a:r>
            <a:r>
              <a:rPr sz="3200" spc="-6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350" spc="-114" dirty="0" smtClean="0">
                <a:latin typeface="Arial"/>
                <a:cs typeface="Arial"/>
              </a:rPr>
              <a:t>BUSY</a:t>
            </a:r>
            <a:r>
              <a:rPr sz="335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=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xt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puts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usy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l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ic</a:t>
            </a:r>
            <a:r>
              <a:rPr sz="2800" spc="6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lev</a:t>
            </a:r>
            <a:r>
              <a:rPr sz="2800" spc="-15" dirty="0" smtClean="0">
                <a:latin typeface="Arial"/>
                <a:cs typeface="Arial"/>
              </a:rPr>
              <a:t>el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50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 </a:t>
            </a:r>
            <a:r>
              <a:rPr sz="2950" spc="-120" dirty="0" smtClean="0">
                <a:latin typeface="Arial"/>
                <a:cs typeface="Arial"/>
              </a:rPr>
              <a:t>B</a:t>
            </a:r>
            <a:r>
              <a:rPr sz="2950" spc="-145" dirty="0" smtClean="0">
                <a:latin typeface="Arial"/>
                <a:cs typeface="Arial"/>
              </a:rPr>
              <a:t>U</a:t>
            </a:r>
            <a:r>
              <a:rPr sz="2950" spc="-120" dirty="0" smtClean="0">
                <a:latin typeface="Arial"/>
                <a:cs typeface="Arial"/>
              </a:rPr>
              <a:t>SY</a:t>
            </a:r>
            <a:r>
              <a:rPr sz="2950" spc="-4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pin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=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mic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wa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04"/>
              </a:lnSpc>
              <a:tabLst>
                <a:tab pos="1449070" algn="l"/>
              </a:tabLst>
            </a:pPr>
            <a:r>
              <a:rPr sz="2800" spc="-15" dirty="0" smtClean="0">
                <a:latin typeface="Arial"/>
                <a:cs typeface="Arial"/>
              </a:rPr>
              <a:t>the	pin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etu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lo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172339"/>
            <a:ext cx="8385809" cy="54565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H</a:t>
            </a:r>
            <a:r>
              <a:rPr sz="4000" b="1" spc="-340" dirty="0" smtClean="0">
                <a:latin typeface="Arial"/>
                <a:cs typeface="Arial"/>
              </a:rPr>
              <a:t>L</a:t>
            </a:r>
            <a:r>
              <a:rPr sz="4000" b="1" spc="-25" dirty="0" smtClean="0">
                <a:latin typeface="Arial"/>
                <a:cs typeface="Arial"/>
              </a:rPr>
              <a:t>T</a:t>
            </a:r>
            <a:endParaRPr sz="40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0"/>
              </a:spcBef>
            </a:pPr>
            <a:endParaRPr sz="13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Sto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software.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ree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ways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lt: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upt;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ware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ese</a:t>
            </a:r>
            <a:r>
              <a:rPr sz="2800" spc="-10" dirty="0" smtClean="0">
                <a:latin typeface="Arial"/>
                <a:cs typeface="Arial"/>
              </a:rPr>
              <a:t>t,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 </a:t>
            </a:r>
            <a:r>
              <a:rPr sz="2800" spc="-25" dirty="0" smtClean="0">
                <a:latin typeface="Arial"/>
                <a:cs typeface="Arial"/>
              </a:rPr>
              <a:t>DMA</a:t>
            </a:r>
            <a:r>
              <a:rPr sz="2800" spc="-1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Oft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synchro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izes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rdw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software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355600" marR="1124585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D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Wi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 exte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sivel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H</a:t>
            </a:r>
            <a:r>
              <a:rPr sz="2800" spc="-22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T</a:t>
            </a:r>
            <a:r>
              <a:rPr sz="2800" spc="-4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will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halt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0" dirty="0" smtClean="0">
                <a:latin typeface="Arial"/>
                <a:cs typeface="Arial"/>
              </a:rPr>
              <a:t>om</a:t>
            </a:r>
            <a:r>
              <a:rPr sz="2800" spc="-15" dirty="0" smtClean="0">
                <a:latin typeface="Arial"/>
                <a:cs typeface="Arial"/>
              </a:rPr>
              <a:t>put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en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op</a:t>
            </a:r>
            <a:r>
              <a:rPr sz="2800" spc="-15" dirty="0" smtClean="0">
                <a:latin typeface="Arial"/>
                <a:cs typeface="Arial"/>
              </a:rPr>
              <a:t>era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un</a:t>
            </a:r>
            <a:r>
              <a:rPr sz="2800" spc="-15" dirty="0" smtClean="0">
                <a:latin typeface="Arial"/>
                <a:cs typeface="Arial"/>
              </a:rPr>
              <a:t>der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these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pera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tems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172339"/>
            <a:ext cx="8758555" cy="42957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NOP</a:t>
            </a:r>
            <a:endParaRPr sz="40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0"/>
              </a:spcBef>
            </a:pPr>
            <a:endParaRPr sz="130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rly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years,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fore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velo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were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vail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NO</a:t>
            </a:r>
            <a:r>
              <a:rPr sz="3200" spc="-40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which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rms 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solu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was 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 software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sp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mach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ne 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When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icropr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cessor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cou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NO</a:t>
            </a:r>
            <a:r>
              <a:rPr sz="3200" spc="-409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,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kes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short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e</a:t>
            </a:r>
            <a:r>
              <a:rPr sz="3200" spc="0" dirty="0" smtClean="0">
                <a:latin typeface="Arial"/>
                <a:cs typeface="Arial"/>
              </a:rPr>
              <a:t>xecut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445500" cy="1947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you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vel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chi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ge 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extrem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rare,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is recomm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you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0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 NOPS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your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50</a:t>
            </a:r>
            <a:r>
              <a:rPr sz="3200" spc="0" dirty="0" smtClean="0">
                <a:latin typeface="Arial"/>
                <a:cs typeface="Arial"/>
              </a:rPr>
              <a:t>-byte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ervals.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2299842"/>
            <a:ext cx="8013065" cy="34817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you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stru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-20" dirty="0" smtClean="0">
                <a:latin typeface="Arial"/>
                <a:cs typeface="Arial"/>
              </a:rPr>
              <a:t>me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future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marR="55626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NOP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lso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 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lays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waste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tim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NOP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tim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very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accurate 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cache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es in 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LO</a:t>
            </a:r>
            <a:r>
              <a:rPr sz="4000" b="1" spc="-50" dirty="0" smtClean="0">
                <a:latin typeface="Arial"/>
                <a:cs typeface="Arial"/>
              </a:rPr>
              <a:t>C</a:t>
            </a:r>
            <a:r>
              <a:rPr sz="4000" b="1" spc="-30" dirty="0" smtClean="0">
                <a:latin typeface="Arial"/>
                <a:cs typeface="Arial"/>
              </a:rPr>
              <a:t>K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Pref</a:t>
            </a:r>
            <a:r>
              <a:rPr sz="4000" b="1" spc="-10" dirty="0" smtClean="0">
                <a:latin typeface="Arial"/>
                <a:cs typeface="Arial"/>
              </a:rPr>
              <a:t>i</a:t>
            </a:r>
            <a:r>
              <a:rPr sz="4000" b="1" spc="-25" dirty="0" smtClean="0">
                <a:latin typeface="Arial"/>
                <a:cs typeface="Arial"/>
              </a:rPr>
              <a:t>x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27745" cy="5191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  <a:tab pos="7572375" algn="l"/>
              </a:tabLst>
            </a:pPr>
            <a:r>
              <a:rPr sz="3200" dirty="0" smtClean="0">
                <a:latin typeface="Arial"/>
                <a:cs typeface="Arial"/>
              </a:rPr>
              <a:t>Ap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ca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	p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 to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come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 </a:t>
            </a:r>
            <a:r>
              <a:rPr sz="3200" spc="-10" dirty="0" smtClean="0">
                <a:latin typeface="Arial"/>
                <a:cs typeface="Arial"/>
              </a:rPr>
              <a:t>0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8"/>
              </a:spcBef>
            </a:pPr>
            <a:endParaRPr sz="850"/>
          </a:p>
          <a:p>
            <a:pPr marL="355600" marR="12700" indent="-342900">
              <a:lnSpc>
                <a:spcPts val="3840"/>
              </a:lnSpc>
              <a:buClr>
                <a:srgbClr val="0D4000"/>
              </a:buClr>
              <a:buSzPct val="95522"/>
              <a:buFont typeface="Arial"/>
              <a:buChar char="•"/>
              <a:tabLst>
                <a:tab pos="354965" algn="l"/>
              </a:tabLst>
            </a:pPr>
            <a:r>
              <a:rPr sz="3350" spc="-114" dirty="0" smtClean="0">
                <a:latin typeface="Arial"/>
                <a:cs typeface="Arial"/>
              </a:rPr>
              <a:t>LOCK</a:t>
            </a:r>
            <a:r>
              <a:rPr sz="335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ten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sabl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xtern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asters 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 sy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tem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2"/>
              </a:spcBef>
              <a:buClr>
                <a:srgbClr val="0D4000"/>
              </a:buClr>
              <a:buFont typeface="Arial"/>
              <a:buChar char="•"/>
            </a:pPr>
            <a:endParaRPr sz="550"/>
          </a:p>
          <a:p>
            <a:pPr marL="36195" algn="ctr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iv</a:t>
            </a:r>
            <a:r>
              <a:rPr sz="2800" spc="-15" dirty="0" smtClean="0">
                <a:latin typeface="Arial"/>
                <a:cs typeface="Arial"/>
              </a:rPr>
              <a:t>ate for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ur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stru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40"/>
              </a:spcBef>
            </a:pPr>
            <a:endParaRPr sz="800"/>
          </a:p>
          <a:p>
            <a:pPr marL="355600" marR="1075055" indent="-342900">
              <a:lnSpc>
                <a:spcPct val="977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seq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i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 islocke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350" spc="-114" dirty="0" smtClean="0">
                <a:latin typeface="Arial"/>
                <a:cs typeface="Arial"/>
              </a:rPr>
              <a:t>LOCK</a:t>
            </a:r>
            <a:r>
              <a:rPr sz="3350" spc="-6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 re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0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rat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seq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LOCK: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OV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,</a:t>
            </a:r>
            <a:r>
              <a:rPr sz="3200" spc="0" dirty="0" smtClean="0">
                <a:latin typeface="Arial"/>
                <a:cs typeface="Arial"/>
              </a:rPr>
              <a:t>[SI]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exam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ocked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172339"/>
            <a:ext cx="8531225" cy="5466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5" dirty="0" smtClean="0">
                <a:latin typeface="Arial"/>
                <a:cs typeface="Arial"/>
              </a:rPr>
              <a:t>ESC</a:t>
            </a:r>
            <a:endParaRPr sz="40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0"/>
              </a:spcBef>
            </a:pPr>
            <a:endParaRPr sz="13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Passes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-p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int</a:t>
            </a:r>
            <a:endParaRPr sz="3200">
              <a:latin typeface="Arial"/>
              <a:cs typeface="Arial"/>
            </a:endParaRPr>
          </a:p>
          <a:p>
            <a:pPr marR="1026794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copr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When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ESC execut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rocessor 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vides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mory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ire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 ot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erwise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rforms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-4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704850" indent="-342900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Six 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ESC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code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copr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cessor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 execut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ng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coprocessor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ESC is c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sol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pco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BO</a:t>
            </a:r>
            <a:r>
              <a:rPr sz="4000" b="1" spc="-50" dirty="0" smtClean="0">
                <a:latin typeface="Arial"/>
                <a:cs typeface="Arial"/>
              </a:rPr>
              <a:t>U</a:t>
            </a:r>
            <a:r>
              <a:rPr sz="4000" b="1" spc="-30" dirty="0" smtClean="0">
                <a:latin typeface="Arial"/>
                <a:cs typeface="Arial"/>
              </a:rPr>
              <a:t>ND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662035" cy="5191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arison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y ca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(vector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5</a:t>
            </a:r>
            <a:r>
              <a:rPr sz="3200" spc="0" dirty="0" smtClean="0">
                <a:latin typeface="Arial"/>
                <a:cs typeface="Arial"/>
              </a:rPr>
              <a:t>).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6319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1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-5" dirty="0" smtClean="0">
                <a:latin typeface="Arial"/>
                <a:cs typeface="Arial"/>
              </a:rPr>
              <a:t>2</a:t>
            </a:r>
            <a:r>
              <a:rPr sz="3200" spc="0" dirty="0" smtClean="0">
                <a:latin typeface="Arial"/>
                <a:cs typeface="Arial"/>
              </a:rPr>
              <a:t>-bit 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ower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ary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val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n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within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40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ype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5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sues.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5" dirty="0" smtClean="0">
                <a:latin typeface="Arial"/>
                <a:cs typeface="Arial"/>
              </a:rPr>
              <a:t> 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5" dirty="0" smtClean="0">
                <a:latin typeface="Arial"/>
                <a:cs typeface="Arial"/>
              </a:rPr>
              <a:t> i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5" dirty="0" smtClean="0">
                <a:latin typeface="Arial"/>
                <a:cs typeface="Arial"/>
              </a:rPr>
              <a:t>w</a:t>
            </a:r>
            <a:r>
              <a:rPr sz="3200" spc="-5" dirty="0" smtClean="0">
                <a:latin typeface="Arial"/>
                <a:cs typeface="Arial"/>
              </a:rPr>
              <a:t>ithi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5" dirty="0" smtClean="0">
                <a:latin typeface="Arial"/>
                <a:cs typeface="Arial"/>
              </a:rPr>
              <a:t>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 b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-5" dirty="0" smtClean="0">
                <a:latin typeface="Arial"/>
                <a:cs typeface="Arial"/>
              </a:rPr>
              <a:t>un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-5" dirty="0" smtClean="0">
                <a:latin typeface="Arial"/>
                <a:cs typeface="Arial"/>
              </a:rPr>
              <a:t>ar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th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-5" dirty="0" smtClean="0">
                <a:latin typeface="Arial"/>
                <a:cs typeface="Arial"/>
              </a:rPr>
              <a:t>ex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5" dirty="0" smtClean="0">
                <a:latin typeface="Arial"/>
                <a:cs typeface="Arial"/>
              </a:rPr>
              <a:t> 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-5" dirty="0" smtClean="0">
                <a:latin typeface="Arial"/>
                <a:cs typeface="Arial"/>
              </a:rPr>
              <a:t>st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-5" dirty="0" smtClean="0">
                <a:latin typeface="Arial"/>
                <a:cs typeface="Arial"/>
              </a:rPr>
              <a:t>uction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EN</a:t>
            </a:r>
            <a:r>
              <a:rPr sz="4000" b="1" spc="-45" dirty="0" smtClean="0">
                <a:latin typeface="Arial"/>
                <a:cs typeface="Arial"/>
              </a:rPr>
              <a:t>T</a:t>
            </a:r>
            <a:r>
              <a:rPr sz="4000" b="1" spc="-30" dirty="0" smtClean="0">
                <a:latin typeface="Arial"/>
                <a:cs typeface="Arial"/>
              </a:rPr>
              <a:t>ER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and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40" dirty="0" smtClean="0">
                <a:latin typeface="Arial"/>
                <a:cs typeface="Arial"/>
              </a:rPr>
              <a:t>L</a:t>
            </a:r>
            <a:r>
              <a:rPr sz="4000" b="1" spc="-30" dirty="0" smtClean="0">
                <a:latin typeface="Arial"/>
                <a:cs typeface="Arial"/>
              </a:rPr>
              <a:t>E</a:t>
            </a:r>
            <a:r>
              <a:rPr sz="4000" b="1" spc="-340" dirty="0" smtClean="0">
                <a:latin typeface="Arial"/>
                <a:cs typeface="Arial"/>
              </a:rPr>
              <a:t>A</a:t>
            </a:r>
            <a:r>
              <a:rPr sz="4000" b="1" spc="-30" dirty="0" smtClean="0">
                <a:latin typeface="Arial"/>
                <a:cs typeface="Arial"/>
              </a:rPr>
              <a:t>VE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513445" cy="4093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st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ck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fram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mech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nisms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 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p</a:t>
            </a:r>
            <a:r>
              <a:rPr sz="3200" spc="0" dirty="0" smtClean="0">
                <a:latin typeface="Arial"/>
                <a:cs typeface="Arial"/>
              </a:rPr>
              <a:t>roce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gh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40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522095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Stack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frame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lds 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cal 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mory varia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14173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Stack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fram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dyn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mic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roce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ur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user 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vironm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315" y="261111"/>
            <a:ext cx="8468995" cy="1459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ENTER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crea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shi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BP 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BP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u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rmost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fram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1812163"/>
            <a:ext cx="8108950" cy="3957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409575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ws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 </a:t>
            </a:r>
            <a:r>
              <a:rPr sz="2800" spc="-10" dirty="0" smtClean="0">
                <a:latin typeface="Arial"/>
                <a:cs typeface="Arial"/>
              </a:rPr>
              <a:t>fra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5" dirty="0" smtClean="0">
                <a:latin typeface="Arial"/>
                <a:cs typeface="Arial"/>
              </a:rPr>
              <a:t> v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be 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ces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-15" dirty="0" smtClean="0">
                <a:latin typeface="Arial"/>
                <a:cs typeface="Arial"/>
              </a:rPr>
              <a:t> th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gh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BP</a:t>
            </a:r>
            <a:r>
              <a:rPr sz="2800" spc="-5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ENTER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25082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fi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cif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tes to</a:t>
            </a:r>
            <a:r>
              <a:rPr sz="2800" spc="-10" dirty="0" smtClean="0">
                <a:latin typeface="Arial"/>
                <a:cs typeface="Arial"/>
              </a:rPr>
              <a:t> r</a:t>
            </a:r>
            <a:r>
              <a:rPr sz="2800" spc="-15" dirty="0" smtClean="0">
                <a:latin typeface="Arial"/>
                <a:cs typeface="Arial"/>
              </a:rPr>
              <a:t>ese</a:t>
            </a:r>
            <a:r>
              <a:rPr sz="2800" spc="-10" dirty="0" smtClean="0">
                <a:latin typeface="Arial"/>
                <a:cs typeface="Arial"/>
              </a:rPr>
              <a:t>rv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f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va</a:t>
            </a:r>
            <a:r>
              <a:rPr sz="2800" spc="-10" dirty="0" smtClean="0">
                <a:latin typeface="Arial"/>
                <a:cs typeface="Arial"/>
              </a:rPr>
              <a:t>ria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k </a:t>
            </a:r>
            <a:r>
              <a:rPr sz="2800" spc="-10" dirty="0" smtClean="0">
                <a:latin typeface="Arial"/>
                <a:cs typeface="Arial"/>
              </a:rPr>
              <a:t>fra</a:t>
            </a:r>
            <a:r>
              <a:rPr sz="2800" spc="-20" dirty="0" smtClean="0">
                <a:latin typeface="Arial"/>
                <a:cs typeface="Arial"/>
              </a:rPr>
              <a:t>me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5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sp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fi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eve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ENTER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VE instructio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were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used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C++ f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3</a:t>
            </a:r>
            <a:r>
              <a:rPr sz="3200" spc="-10" dirty="0" smtClean="0">
                <a:latin typeface="Arial"/>
                <a:cs typeface="Arial"/>
              </a:rPr>
              <a:t>.</a:t>
            </a:r>
            <a:r>
              <a:rPr sz="3200" spc="-5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188959" cy="4496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ns: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shor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short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within</a:t>
            </a:r>
            <a:endParaRPr sz="3200">
              <a:latin typeface="Arial"/>
              <a:cs typeface="Arial"/>
            </a:endParaRPr>
          </a:p>
          <a:p>
            <a:pPr marL="352425" marR="72390">
              <a:lnSpc>
                <a:spcPts val="3879"/>
              </a:lnSpc>
              <a:spcBef>
                <a:spcPts val="95"/>
              </a:spcBef>
            </a:pPr>
            <a:r>
              <a:rPr sz="3200" dirty="0" smtClean="0">
                <a:latin typeface="Arial"/>
                <a:cs typeface="Arial"/>
              </a:rPr>
              <a:t>+</a:t>
            </a:r>
            <a:r>
              <a:rPr sz="3200" spc="-5" dirty="0" smtClean="0">
                <a:latin typeface="Arial"/>
                <a:cs typeface="Arial"/>
              </a:rPr>
              <a:t>12</a:t>
            </a:r>
            <a:r>
              <a:rPr sz="3200" spc="0" dirty="0" smtClean="0">
                <a:latin typeface="Arial"/>
                <a:cs typeface="Arial"/>
              </a:rPr>
              <a:t>7</a:t>
            </a:r>
            <a:r>
              <a:rPr sz="3200" spc="-10" dirty="0" smtClean="0">
                <a:latin typeface="Arial"/>
                <a:cs typeface="Arial"/>
              </a:rPr>
              <a:t> an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5" dirty="0" smtClean="0">
                <a:latin typeface="Arial"/>
                <a:cs typeface="Arial"/>
              </a:rPr>
              <a:t>12</a:t>
            </a:r>
            <a:r>
              <a:rPr sz="3200" spc="0" dirty="0" smtClean="0">
                <a:latin typeface="Arial"/>
                <a:cs typeface="Arial"/>
              </a:rPr>
              <a:t>8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bytes.</a:t>
            </a:r>
            <a:r>
              <a:rPr sz="3200" spc="-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(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sing a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ispl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MS PGothic"/>
                <a:cs typeface="MS PGothic"/>
              </a:rPr>
              <a:t>±</a:t>
            </a:r>
            <a:r>
              <a:rPr sz="3200" spc="-5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K) a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lows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j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ts val="367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ocat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curr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(i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seg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t).</a:t>
            </a:r>
            <a:r>
              <a:rPr sz="3200" spc="-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 a j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endParaRPr sz="3200">
              <a:latin typeface="Arial"/>
              <a:cs typeface="Arial"/>
            </a:endParaRPr>
          </a:p>
          <a:p>
            <a:pPr marL="352425" marR="113284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ocat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 (in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erseg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t).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0180" y="1693926"/>
            <a:ext cx="2610611" cy="0"/>
          </a:xfrm>
          <a:custGeom>
            <a:avLst/>
            <a:gdLst/>
            <a:ahLst/>
            <a:cxnLst/>
            <a:rect l="l" t="t" r="r" b="b"/>
            <a:pathLst>
              <a:path w="2610611">
                <a:moveTo>
                  <a:pt x="0" y="0"/>
                </a:moveTo>
                <a:lnTo>
                  <a:pt x="2610611" y="0"/>
                </a:lnTo>
              </a:path>
            </a:pathLst>
          </a:custGeom>
          <a:ln w="22860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40180" y="2311145"/>
            <a:ext cx="2610611" cy="0"/>
          </a:xfrm>
          <a:custGeom>
            <a:avLst/>
            <a:gdLst/>
            <a:ahLst/>
            <a:cxnLst/>
            <a:rect l="l" t="t" r="r" b="b"/>
            <a:pathLst>
              <a:path w="2610611">
                <a:moveTo>
                  <a:pt x="0" y="0"/>
                </a:moveTo>
                <a:lnTo>
                  <a:pt x="2610611" y="0"/>
                </a:lnTo>
              </a:path>
            </a:pathLst>
          </a:custGeom>
          <a:ln w="22860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0180" y="3362705"/>
            <a:ext cx="3899916" cy="0"/>
          </a:xfrm>
          <a:custGeom>
            <a:avLst/>
            <a:gdLst/>
            <a:ahLst/>
            <a:cxnLst/>
            <a:rect l="l" t="t" r="r" b="b"/>
            <a:pathLst>
              <a:path w="3899916">
                <a:moveTo>
                  <a:pt x="0" y="0"/>
                </a:moveTo>
                <a:lnTo>
                  <a:pt x="3899916" y="0"/>
                </a:lnTo>
              </a:path>
            </a:pathLst>
          </a:custGeom>
          <a:ln w="22860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40180" y="3979926"/>
            <a:ext cx="3899916" cy="0"/>
          </a:xfrm>
          <a:custGeom>
            <a:avLst/>
            <a:gdLst/>
            <a:ahLst/>
            <a:cxnLst/>
            <a:rect l="l" t="t" r="r" b="b"/>
            <a:pathLst>
              <a:path w="3899916">
                <a:moveTo>
                  <a:pt x="0" y="0"/>
                </a:moveTo>
                <a:lnTo>
                  <a:pt x="3899916" y="0"/>
                </a:lnTo>
              </a:path>
            </a:pathLst>
          </a:custGeom>
          <a:ln w="22860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35608" y="4903470"/>
            <a:ext cx="6560820" cy="0"/>
          </a:xfrm>
          <a:custGeom>
            <a:avLst/>
            <a:gdLst/>
            <a:ahLst/>
            <a:cxnLst/>
            <a:rect l="l" t="t" r="r" b="b"/>
            <a:pathLst>
              <a:path w="6560820">
                <a:moveTo>
                  <a:pt x="0" y="0"/>
                </a:moveTo>
                <a:lnTo>
                  <a:pt x="6560820" y="0"/>
                </a:lnTo>
              </a:path>
            </a:pathLst>
          </a:custGeom>
          <a:ln w="22860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35608" y="5532120"/>
            <a:ext cx="6560820" cy="0"/>
          </a:xfrm>
          <a:custGeom>
            <a:avLst/>
            <a:gdLst/>
            <a:ahLst/>
            <a:cxnLst/>
            <a:rect l="l" t="t" r="r" b="b"/>
            <a:pathLst>
              <a:path w="6560820">
                <a:moveTo>
                  <a:pt x="0" y="0"/>
                </a:moveTo>
                <a:lnTo>
                  <a:pt x="6560820" y="0"/>
                </a:lnTo>
              </a:path>
            </a:pathLst>
          </a:custGeom>
          <a:ln w="27432">
            <a:solidFill>
              <a:srgbClr val="2F2B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0763" y="122059"/>
            <a:ext cx="8738235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2899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6-1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three</a:t>
            </a:r>
            <a:r>
              <a:rPr sz="1750" b="1" spc="1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main</a:t>
            </a:r>
            <a:r>
              <a:rPr sz="1750" b="1" spc="-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forms</a:t>
            </a:r>
            <a:r>
              <a:rPr sz="1750" b="1" spc="1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25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JMP</a:t>
            </a:r>
            <a:r>
              <a:rPr sz="1750" b="1" spc="1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instruction. </a:t>
            </a:r>
            <a:r>
              <a:rPr sz="1750" b="1" spc="-1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0" dirty="0" smtClean="0">
                <a:solidFill>
                  <a:srgbClr val="010101"/>
                </a:solidFill>
                <a:latin typeface="Arial"/>
                <a:cs typeface="Arial"/>
              </a:rPr>
              <a:t>Note</a:t>
            </a:r>
            <a:r>
              <a:rPr sz="1750" b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that</a:t>
            </a:r>
            <a:r>
              <a:rPr sz="1750" b="1" spc="20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Disp</a:t>
            </a:r>
            <a:r>
              <a:rPr sz="1750" b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is</a:t>
            </a:r>
            <a:r>
              <a:rPr sz="1750" b="1" spc="-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either</a:t>
            </a:r>
            <a:r>
              <a:rPr sz="1750" b="1" spc="1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45" dirty="0" smtClean="0">
                <a:solidFill>
                  <a:srgbClr val="010101"/>
                </a:solidFill>
                <a:latin typeface="Arial"/>
                <a:cs typeface="Arial"/>
              </a:rPr>
              <a:t>an</a:t>
            </a:r>
            <a:r>
              <a:rPr sz="1750" b="1" spc="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8-</a:t>
            </a:r>
            <a:r>
              <a:rPr sz="1750" b="1" spc="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or</a:t>
            </a:r>
            <a:r>
              <a:rPr sz="1750" b="1" spc="11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16-bit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signed</a:t>
            </a:r>
            <a:r>
              <a:rPr sz="1750" b="1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5" dirty="0" smtClean="0">
                <a:solidFill>
                  <a:srgbClr val="010101"/>
                </a:solidFill>
                <a:latin typeface="Arial"/>
                <a:cs typeface="Arial"/>
              </a:rPr>
              <a:t>displacement </a:t>
            </a:r>
            <a:r>
              <a:rPr sz="1750" b="1" spc="-2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or</a:t>
            </a:r>
            <a:r>
              <a:rPr sz="1750" b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distance.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41196" y="1319276"/>
            <a:ext cx="727075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00" dirty="0" smtClean="0">
                <a:solidFill>
                  <a:srgbClr val="3F3F3F"/>
                </a:solidFill>
                <a:latin typeface="Arial"/>
                <a:cs typeface="Arial"/>
              </a:rPr>
              <a:t>Op</a:t>
            </a:r>
            <a:r>
              <a:rPr sz="1600" b="1" spc="-60" dirty="0" smtClean="0">
                <a:solidFill>
                  <a:srgbClr val="3F3F3F"/>
                </a:solidFill>
                <a:latin typeface="Arial"/>
                <a:cs typeface="Arial"/>
              </a:rPr>
              <a:t>e</a:t>
            </a:r>
            <a:r>
              <a:rPr sz="1600" b="1" spc="-80" dirty="0" smtClean="0">
                <a:solidFill>
                  <a:srgbClr val="3F3F3F"/>
                </a:solidFill>
                <a:latin typeface="Arial"/>
                <a:cs typeface="Arial"/>
              </a:rPr>
              <a:t>ode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8819" y="1885188"/>
            <a:ext cx="269875" cy="239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b="1" spc="30" dirty="0" smtClean="0">
                <a:solidFill>
                  <a:srgbClr val="3F3F3F"/>
                </a:solidFill>
                <a:latin typeface="Arial"/>
                <a:cs typeface="Arial"/>
              </a:rPr>
              <a:t>(a)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25827" y="1859788"/>
            <a:ext cx="394970" cy="271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b="1" spc="-170" dirty="0" smtClean="0">
                <a:solidFill>
                  <a:srgbClr val="3F3F3F"/>
                </a:solidFill>
                <a:latin typeface="Times New Roman"/>
                <a:cs typeface="Times New Roman"/>
              </a:rPr>
              <a:t>E </a:t>
            </a:r>
            <a:r>
              <a:rPr sz="1700" b="1" spc="120" dirty="0" smtClean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sz="1700" b="1" spc="-185" dirty="0" smtClean="0">
                <a:solidFill>
                  <a:srgbClr val="3F3F3F"/>
                </a:solidFill>
                <a:latin typeface="Times New Roman"/>
                <a:cs typeface="Times New Roman"/>
              </a:rPr>
              <a:t>B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15132" y="1881632"/>
            <a:ext cx="417195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05" dirty="0" smtClean="0">
                <a:solidFill>
                  <a:srgbClr val="3F3F3F"/>
                </a:solidFill>
                <a:latin typeface="Arial"/>
                <a:cs typeface="Arial"/>
              </a:rPr>
              <a:t>Disp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84396" y="1878838"/>
            <a:ext cx="502920" cy="247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b="1" spc="-65" dirty="0" smtClean="0">
                <a:solidFill>
                  <a:srgbClr val="3F3F3F"/>
                </a:solidFill>
                <a:latin typeface="Arial"/>
                <a:cs typeface="Arial"/>
              </a:rPr>
              <a:t>Short</a:t>
            </a:r>
            <a:endParaRPr sz="1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13763" y="2988055"/>
            <a:ext cx="713105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00" dirty="0" smtClean="0">
                <a:solidFill>
                  <a:srgbClr val="3F3F3F"/>
                </a:solidFill>
                <a:latin typeface="Arial"/>
                <a:cs typeface="Arial"/>
              </a:rPr>
              <a:t>Opcode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9676" y="3515614"/>
            <a:ext cx="264160" cy="247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b="1" spc="-30" dirty="0" smtClean="0">
                <a:solidFill>
                  <a:srgbClr val="3F3F3F"/>
                </a:solidFill>
                <a:latin typeface="Arial"/>
                <a:cs typeface="Arial"/>
              </a:rPr>
              <a:t>(</a:t>
            </a:r>
            <a:r>
              <a:rPr sz="1550" b="1" spc="-60" dirty="0" smtClean="0">
                <a:solidFill>
                  <a:srgbClr val="3F3F3F"/>
                </a:solidFill>
                <a:latin typeface="Arial"/>
                <a:cs typeface="Arial"/>
              </a:rPr>
              <a:t>b</a:t>
            </a:r>
            <a:r>
              <a:rPr sz="1550" b="1" spc="-30" dirty="0" smtClean="0">
                <a:solidFill>
                  <a:srgbClr val="3F3F3F"/>
                </a:solidFill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39544" y="3563111"/>
            <a:ext cx="378460" cy="239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00" b="1" spc="30" dirty="0" smtClean="0">
                <a:solidFill>
                  <a:srgbClr val="3F3F3F"/>
                </a:solidFill>
                <a:latin typeface="Arial"/>
                <a:cs typeface="Arial"/>
              </a:rPr>
              <a:t>E </a:t>
            </a:r>
            <a:r>
              <a:rPr sz="1500" b="1" spc="-4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1500" b="1" spc="105" dirty="0" smtClean="0">
                <a:solidFill>
                  <a:srgbClr val="3F3F3F"/>
                </a:solidFill>
                <a:latin typeface="Arial"/>
                <a:cs typeface="Arial"/>
              </a:rPr>
              <a:t>9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15132" y="3483864"/>
            <a:ext cx="417195" cy="421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" marR="12700" indent="-9525">
              <a:lnSpc>
                <a:spcPts val="1620"/>
              </a:lnSpc>
            </a:pPr>
            <a:r>
              <a:rPr sz="1600" b="1" spc="-105" dirty="0" smtClean="0">
                <a:solidFill>
                  <a:srgbClr val="3F3F3F"/>
                </a:solidFill>
                <a:latin typeface="Arial"/>
                <a:cs typeface="Arial"/>
              </a:rPr>
              <a:t>Disp</a:t>
            </a:r>
            <a:r>
              <a:rPr sz="1600" b="1" spc="-110" dirty="0" smtClean="0">
                <a:solidFill>
                  <a:srgbClr val="3F3F3F"/>
                </a:solidFill>
                <a:latin typeface="Arial"/>
                <a:cs typeface="Arial"/>
              </a:rPr>
              <a:t> Low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77003" y="3449828"/>
            <a:ext cx="436245" cy="4502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">
              <a:lnSpc>
                <a:spcPts val="1905"/>
              </a:lnSpc>
            </a:pPr>
            <a:r>
              <a:rPr sz="1600" b="1" spc="-100" dirty="0" smtClean="0">
                <a:solidFill>
                  <a:srgbClr val="3F3F3F"/>
                </a:solidFill>
                <a:latin typeface="Arial"/>
                <a:cs typeface="Arial"/>
              </a:rPr>
              <a:t>Disp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550"/>
              </a:lnSpc>
            </a:pPr>
            <a:r>
              <a:rPr sz="1550" b="1" spc="-65" dirty="0" smtClean="0">
                <a:solidFill>
                  <a:srgbClr val="3F3F3F"/>
                </a:solidFill>
                <a:latin typeface="Arial"/>
                <a:cs typeface="Arial"/>
              </a:rPr>
              <a:t>High</a:t>
            </a:r>
            <a:endParaRPr sz="1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69128" y="3536695"/>
            <a:ext cx="459105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40" dirty="0" smtClean="0">
                <a:solidFill>
                  <a:srgbClr val="3F3F3F"/>
                </a:solidFill>
                <a:latin typeface="Arial"/>
                <a:cs typeface="Arial"/>
              </a:rPr>
              <a:t>Near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32052" y="4547107"/>
            <a:ext cx="720725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90" dirty="0" smtClean="0">
                <a:solidFill>
                  <a:srgbClr val="3F3F3F"/>
                </a:solidFill>
                <a:latin typeface="Arial"/>
                <a:cs typeface="Arial"/>
              </a:rPr>
              <a:t>Opcode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9676" y="5097526"/>
            <a:ext cx="256540" cy="247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b="1" spc="-30" dirty="0" smtClean="0">
                <a:solidFill>
                  <a:srgbClr val="3F3F3F"/>
                </a:solidFill>
                <a:latin typeface="Arial"/>
                <a:cs typeface="Arial"/>
              </a:rPr>
              <a:t>(c)</a:t>
            </a:r>
            <a:endParaRPr sz="15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07539" y="5087620"/>
            <a:ext cx="391160" cy="271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b="1" spc="-220" dirty="0" smtClean="0">
                <a:solidFill>
                  <a:srgbClr val="3F3F3F"/>
                </a:solidFill>
                <a:latin typeface="Times New Roman"/>
                <a:cs typeface="Times New Roman"/>
              </a:rPr>
              <a:t>E </a:t>
            </a:r>
            <a:r>
              <a:rPr sz="1700" b="1" spc="90" dirty="0" smtClean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sz="1700" b="1" spc="-225" dirty="0" smtClean="0">
                <a:solidFill>
                  <a:srgbClr val="3F3F3F"/>
                </a:solidFill>
                <a:latin typeface="Times New Roman"/>
                <a:cs typeface="Times New Roman"/>
              </a:rPr>
              <a:t>A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05988" y="5003292"/>
            <a:ext cx="382905" cy="443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795" algn="ctr">
              <a:lnSpc>
                <a:spcPts val="1795"/>
              </a:lnSpc>
            </a:pPr>
            <a:r>
              <a:rPr sz="1500" b="1" spc="-155" dirty="0" smtClean="0">
                <a:solidFill>
                  <a:srgbClr val="1D1C1C"/>
                </a:solidFill>
                <a:latin typeface="Arial"/>
                <a:cs typeface="Arial"/>
              </a:rPr>
              <a:t>I</a:t>
            </a:r>
            <a:r>
              <a:rPr sz="1500" b="1" spc="-254" dirty="0" smtClean="0">
                <a:solidFill>
                  <a:srgbClr val="1D1C1C"/>
                </a:solidFill>
                <a:latin typeface="Arial"/>
                <a:cs typeface="Arial"/>
              </a:rPr>
              <a:t> </a:t>
            </a:r>
            <a:r>
              <a:rPr sz="1500" b="1" spc="20" dirty="0" smtClean="0">
                <a:solidFill>
                  <a:srgbClr val="3F3F3F"/>
                </a:solidFill>
                <a:latin typeface="Arial"/>
                <a:cs typeface="Arial"/>
              </a:rPr>
              <a:t>P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ts val="1610"/>
              </a:lnSpc>
            </a:pPr>
            <a:r>
              <a:rPr sz="1600" b="1" spc="-140" dirty="0" smtClean="0">
                <a:solidFill>
                  <a:srgbClr val="3F3F3F"/>
                </a:solidFill>
                <a:latin typeface="Arial"/>
                <a:cs typeface="Arial"/>
              </a:rPr>
              <a:t>Low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77003" y="5003292"/>
            <a:ext cx="445134" cy="44195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985" algn="ctr">
              <a:lnSpc>
                <a:spcPct val="100000"/>
              </a:lnSpc>
            </a:pPr>
            <a:r>
              <a:rPr sz="1500" b="1" spc="25" dirty="0" smtClean="0">
                <a:solidFill>
                  <a:srgbClr val="3F3F3F"/>
                </a:solidFill>
                <a:latin typeface="Arial"/>
                <a:cs typeface="Arial"/>
              </a:rPr>
              <a:t>IP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ts val="1595"/>
              </a:lnSpc>
            </a:pPr>
            <a:r>
              <a:rPr sz="1550" b="1" spc="-45" dirty="0" smtClean="0">
                <a:solidFill>
                  <a:srgbClr val="3F3F3F"/>
                </a:solidFill>
                <a:latin typeface="Arial"/>
                <a:cs typeface="Arial"/>
              </a:rPr>
              <a:t>High</a:t>
            </a:r>
            <a:endParaRPr sz="15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02884" y="4890007"/>
            <a:ext cx="386715" cy="565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8895">
              <a:lnSpc>
                <a:spcPts val="2875"/>
              </a:lnSpc>
            </a:pPr>
            <a:r>
              <a:rPr sz="2500" b="1" spc="-345" dirty="0" smtClean="0">
                <a:solidFill>
                  <a:srgbClr val="3F3F3F"/>
                </a:solidFill>
                <a:latin typeface="Courier New"/>
                <a:cs typeface="Courier New"/>
              </a:rPr>
              <a:t>cs</a:t>
            </a:r>
            <a:endParaRPr sz="2500">
              <a:latin typeface="Courier New"/>
              <a:cs typeface="Courier New"/>
            </a:endParaRPr>
          </a:p>
          <a:p>
            <a:pPr marL="12700">
              <a:lnSpc>
                <a:spcPts val="1490"/>
              </a:lnSpc>
            </a:pPr>
            <a:r>
              <a:rPr sz="1600" b="1" spc="-130" dirty="0" smtClean="0">
                <a:solidFill>
                  <a:srgbClr val="3F3F3F"/>
                </a:solidFill>
                <a:latin typeface="Arial"/>
                <a:cs typeface="Arial"/>
              </a:rPr>
              <a:t>Low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570980" y="5278882"/>
            <a:ext cx="67310" cy="294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spc="-290" dirty="0" smtClean="0">
                <a:solidFill>
                  <a:srgbClr val="3F3F3F"/>
                </a:solidFill>
                <a:latin typeface="Times New Roman"/>
                <a:cs typeface="Times New Roman"/>
              </a:rPr>
              <a:t>I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128764" y="4871720"/>
            <a:ext cx="436245" cy="5734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35" algn="ctr">
              <a:lnSpc>
                <a:spcPts val="2930"/>
              </a:lnSpc>
            </a:pPr>
            <a:r>
              <a:rPr sz="2500" b="1" spc="-390" dirty="0" smtClean="0">
                <a:solidFill>
                  <a:srgbClr val="3F3F3F"/>
                </a:solidFill>
                <a:latin typeface="Courier New"/>
                <a:cs typeface="Courier New"/>
              </a:rPr>
              <a:t>cs</a:t>
            </a:r>
            <a:endParaRPr sz="2500">
              <a:latin typeface="Courier New"/>
              <a:cs typeface="Courier New"/>
            </a:endParaRPr>
          </a:p>
          <a:p>
            <a:pPr marR="0" algn="ctr">
              <a:lnSpc>
                <a:spcPts val="1500"/>
              </a:lnSpc>
            </a:pPr>
            <a:r>
              <a:rPr sz="1550" b="1" spc="-65" dirty="0" smtClean="0">
                <a:solidFill>
                  <a:srgbClr val="3F3F3F"/>
                </a:solidFill>
                <a:latin typeface="Arial"/>
                <a:cs typeface="Arial"/>
              </a:rPr>
              <a:t>High</a:t>
            </a:r>
            <a:endParaRPr sz="15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134604" y="5082032"/>
            <a:ext cx="322580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60" dirty="0" smtClean="0">
                <a:solidFill>
                  <a:srgbClr val="3F3F3F"/>
                </a:solidFill>
                <a:latin typeface="Arial"/>
                <a:cs typeface="Arial"/>
              </a:rPr>
              <a:t>Far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24460" y="6103365"/>
            <a:ext cx="4412615" cy="729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27363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27363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15" dirty="0" smtClean="0">
                <a:solidFill>
                  <a:srgbClr val="1D1C1C"/>
                </a:solidFill>
                <a:latin typeface="Arial"/>
                <a:cs typeface="Arial"/>
              </a:rPr>
              <a:t>r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ocessor,</a:t>
            </a:r>
            <a:r>
              <a:rPr sz="800" i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15" dirty="0" smtClean="0">
                <a:solidFill>
                  <a:srgbClr val="1D1C1C"/>
                </a:solidFill>
                <a:latin typeface="Arial"/>
                <a:cs typeface="Arial"/>
              </a:rPr>
              <a:t>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tium,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80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800" i="1" spc="100" dirty="0" smtClean="0">
                <a:solidFill>
                  <a:srgbClr val="010101"/>
                </a:solidFill>
                <a:latin typeface="Arial"/>
                <a:cs typeface="Arial"/>
              </a:rPr>
              <a:t>n</a:t>
            </a:r>
            <a:r>
              <a:rPr sz="800" i="1" spc="95" dirty="0" smtClean="0">
                <a:solidFill>
                  <a:srgbClr val="1D1C1C"/>
                </a:solidFill>
                <a:latin typeface="Arial"/>
                <a:cs typeface="Arial"/>
              </a:rPr>
              <a:t>d</a:t>
            </a:r>
            <a:r>
              <a:rPr sz="800" i="1" spc="-45" dirty="0" smtClean="0">
                <a:solidFill>
                  <a:srgbClr val="1D1C1C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65124" y="6299200"/>
            <a:ext cx="399097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-6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55" dirty="0" smtClean="0">
                <a:solidFill>
                  <a:srgbClr val="1D1C1C"/>
                </a:solidFill>
                <a:latin typeface="Arial"/>
                <a:cs typeface="Arial"/>
              </a:rPr>
              <a:t>h</a:t>
            </a:r>
            <a:r>
              <a:rPr sz="800" i="1" spc="125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1D1C1C"/>
                </a:solidFill>
                <a:latin typeface="Arial"/>
                <a:cs typeface="Arial"/>
              </a:rPr>
              <a:t>i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u</a:t>
            </a:r>
            <a:r>
              <a:rPr sz="800" i="1" spc="50" dirty="0" smtClean="0">
                <a:solidFill>
                  <a:srgbClr val="1D1C1C"/>
                </a:solidFill>
                <a:latin typeface="Arial"/>
                <a:cs typeface="Arial"/>
              </a:rPr>
              <a:t>m</a:t>
            </a:r>
            <a:r>
              <a:rPr sz="800" i="1" spc="-35" dirty="0" smtClean="0">
                <a:solidFill>
                  <a:srgbClr val="010101"/>
                </a:solidFill>
                <a:latin typeface="Arial"/>
                <a:cs typeface="Arial"/>
              </a:rPr>
              <a:t>,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172450" cy="44837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Whe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ever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el 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JMP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l, 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el fi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ld,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wed 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co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(LAB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L:).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exam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le,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JMP DO</a:t>
            </a:r>
            <a:r>
              <a:rPr sz="3200" spc="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GY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 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DO</a:t>
            </a:r>
            <a:r>
              <a:rPr sz="3200" spc="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80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:.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64516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the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stance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xt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258175" cy="4984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irect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ava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forms:</a:t>
            </a:r>
            <a:endParaRPr sz="3200">
              <a:latin typeface="Arial"/>
              <a:cs typeface="Arial"/>
            </a:endParaRPr>
          </a:p>
          <a:p>
            <a:pPr marL="960755" lvl="1" indent="-608330">
              <a:lnSpc>
                <a:spcPct val="100000"/>
              </a:lnSpc>
              <a:buFont typeface="Arial"/>
              <a:buAutoNum type="arabicParenBoth"/>
              <a:tabLst>
                <a:tab pos="960755" algn="l"/>
              </a:tabLst>
            </a:pP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stor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</a:t>
            </a:r>
            <a:endParaRPr sz="3200">
              <a:latin typeface="Arial"/>
              <a:cs typeface="Arial"/>
            </a:endParaRPr>
          </a:p>
          <a:p>
            <a:pPr marL="352425" marR="127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(2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stored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-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-rect)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rd (f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rect).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2425" marR="21082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j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mps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10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ps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 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ts: C,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Z,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4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, 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S. If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tru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 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oc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urs; if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alse,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xt seq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124190" cy="4106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bove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allow a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-5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 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9"/>
              </a:spcBef>
              <a:buClr>
                <a:srgbClr val="0D4000"/>
              </a:buClr>
              <a:buFont typeface="Arial"/>
              <a:buChar char="•"/>
            </a:pPr>
            <a:endParaRPr sz="700"/>
          </a:p>
          <a:p>
            <a:pPr marL="352425" marR="170815" indent="-340360">
              <a:lnSpc>
                <a:spcPct val="101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64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ispl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 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MS PGothic"/>
                <a:cs typeface="MS PGothic"/>
              </a:rPr>
              <a:t>±</a:t>
            </a:r>
            <a:r>
              <a:rPr sz="3200" spc="-10" dirty="0" smtClean="0">
                <a:latin typeface="Arial"/>
                <a:cs typeface="Arial"/>
              </a:rPr>
              <a:t>2</a:t>
            </a:r>
            <a:r>
              <a:rPr sz="3200" spc="0" dirty="0" smtClean="0">
                <a:latin typeface="Arial"/>
                <a:cs typeface="Arial"/>
              </a:rPr>
              <a:t>G.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2"/>
              </a:spcBef>
              <a:buClr>
                <a:srgbClr val="0D4000"/>
              </a:buClr>
              <a:buFont typeface="Arial"/>
              <a:buChar char="•"/>
            </a:pPr>
            <a:endParaRPr sz="700"/>
          </a:p>
          <a:p>
            <a:pPr marL="352425" marR="34798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speci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(LOOP)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crem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CX a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la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when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CX 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0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034655" cy="3508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through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Cor</a:t>
            </a:r>
            <a:r>
              <a:rPr sz="3200" spc="-4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 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e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byte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01</a:t>
            </a:r>
            <a:r>
              <a:rPr sz="3200" spc="0" dirty="0" smtClean="0">
                <a:latin typeface="Arial"/>
                <a:cs typeface="Arial"/>
              </a:rPr>
              <a:t>H 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cle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00</a:t>
            </a:r>
            <a:r>
              <a:rPr sz="3200" spc="0" dirty="0" smtClean="0">
                <a:latin typeface="Arial"/>
                <a:cs typeface="Arial"/>
              </a:rPr>
              <a:t>H.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10287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ru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set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01</a:t>
            </a:r>
            <a:r>
              <a:rPr sz="3200" spc="0" dirty="0" smtClean="0">
                <a:latin typeface="Arial"/>
                <a:cs typeface="Arial"/>
              </a:rPr>
              <a:t>H;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 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fa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se,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cle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0</a:t>
            </a:r>
            <a:r>
              <a:rPr sz="3200" spc="-10" dirty="0" smtClean="0">
                <a:latin typeface="Arial"/>
                <a:cs typeface="Arial"/>
              </a:rPr>
              <a:t>0</a:t>
            </a:r>
            <a:r>
              <a:rPr sz="3200" spc="0" dirty="0" smtClean="0">
                <a:latin typeface="Arial"/>
                <a:cs typeface="Arial"/>
              </a:rPr>
              <a:t>H.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218805" cy="5081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.IF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.ENDIF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ul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ssemb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king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ecisi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2425" marR="33210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assemb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 g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rate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j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ify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of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9207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.WHILE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.ENDW st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 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ssemb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ram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u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WHILE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.REPE</a:t>
            </a:r>
            <a:r>
              <a:rPr sz="3200" spc="-24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.UNTIL</a:t>
            </a:r>
            <a:r>
              <a:rPr sz="3200" spc="-1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stat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use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REPE</a:t>
            </a:r>
            <a:r>
              <a:rPr sz="3200" spc="-245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-UNTIL</a:t>
            </a:r>
            <a:r>
              <a:rPr sz="3200" spc="-1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construct.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164195" cy="5081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27813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Proce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ur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sk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int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1143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ks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assemb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PROC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ctive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es t</a:t>
            </a:r>
            <a:r>
              <a:rPr sz="3200" spc="-2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 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ENDP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ctive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clar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124825" cy="4106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 co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PUSH a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JMP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When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es,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ush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 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j</a:t>
            </a:r>
            <a:r>
              <a:rPr sz="3200" spc="0" dirty="0" smtClean="0">
                <a:latin typeface="Arial"/>
                <a:cs typeface="Arial"/>
              </a:rPr>
              <a:t>um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 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37020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 CALL</a:t>
            </a:r>
            <a:r>
              <a:rPr sz="3200" spc="-1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ces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6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CALL</a:t>
            </a:r>
            <a:r>
              <a:rPr sz="3200" spc="-1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aces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CS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st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8200390" cy="5069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29337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ovi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 from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laci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into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 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rn),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CS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(far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rn).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software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 simil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ware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 call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res.</a:t>
            </a:r>
            <a:r>
              <a:rPr sz="3200" spc="-10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current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calls 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Aft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re,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speci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IRET</a:t>
            </a:r>
            <a:endParaRPr sz="3200">
              <a:latin typeface="Arial"/>
              <a:cs typeface="Arial"/>
            </a:endParaRPr>
          </a:p>
          <a:p>
            <a:pPr marL="352425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ret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7987665" cy="5069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19812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Real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 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(IP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CS) 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terr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pt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servi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3429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0" dirty="0" smtClean="0">
                <a:latin typeface="Arial"/>
                <a:cs typeface="Arial"/>
              </a:rPr>
              <a:t> 25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 vectors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first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K byt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40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 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first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;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re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ng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22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ser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tect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8 byt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 rel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secti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</a:t>
            </a:r>
            <a:r>
              <a:rPr sz="3200" spc="-24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315" y="947165"/>
            <a:ext cx="7988300" cy="5081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2425" marR="23749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Whe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ever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accept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micr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 p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shed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stac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9525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Besid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ushi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gs,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I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bi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 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clear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disa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ce 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INTR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2425" marR="12700" indent="-34036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242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event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o</a:t>
            </a:r>
            <a:r>
              <a:rPr sz="3200" spc="0" dirty="0" smtClean="0">
                <a:latin typeface="Arial"/>
                <a:cs typeface="Arial"/>
              </a:rPr>
              <a:t>ccurs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 is 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terr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pt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fe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ched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vector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 servi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occurs.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13424</Words>
  <Application>Microsoft Office PowerPoint</Application>
  <PresentationFormat>On-screen Show (4:3)</PresentationFormat>
  <Paragraphs>1625</Paragraphs>
  <Slides>103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04" baseType="lpstr">
      <vt:lpstr>Office Theme</vt:lpstr>
      <vt:lpstr>PowerPoint Presentation</vt:lpstr>
      <vt:lpstr>PowerPoint Presentation</vt:lpstr>
      <vt:lpstr>Introduction</vt:lpstr>
      <vt:lpstr>Chapter Objectives</vt:lpstr>
      <vt:lpstr>Chapter Objectives</vt:lpstr>
      <vt:lpstr>PowerPoint Presentation</vt:lpstr>
      <vt:lpstr>Unconditional Jump (JMP)</vt:lpstr>
      <vt:lpstr>PowerPoint Presentation</vt:lpstr>
      <vt:lpstr>PowerPoint Presentation</vt:lpstr>
      <vt:lpstr>Short Jump</vt:lpstr>
      <vt:lpstr>Figure 6–2  A short jump to four memory locations beyond the address of the next</vt:lpstr>
      <vt:lpstr>PowerPoint Presentation</vt:lpstr>
      <vt:lpstr>Near Jump</vt:lpstr>
      <vt:lpstr>PowerPoint Presentation</vt:lpstr>
      <vt:lpstr>PowerPoint Presentation</vt:lpstr>
      <vt:lpstr>PowerPoint Presentation</vt:lpstr>
      <vt:lpstr>Far Jump</vt:lpstr>
      <vt:lpstr>PowerPoint Presentation</vt:lpstr>
      <vt:lpstr>PowerPoint Presentation</vt:lpstr>
      <vt:lpstr>use a double colon (LABEL::)</vt:lpstr>
      <vt:lpstr>Jumps with Register Operands</vt:lpstr>
      <vt:lpstr>PowerPoint Presentation</vt:lpstr>
      <vt:lpstr>Indirect Jumps Using an Index</vt:lpstr>
      <vt:lpstr>PowerPoint Presentation</vt:lpstr>
      <vt:lpstr>Conditional Jumps and Conditional Sets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Conditional Set Instructions</vt:lpstr>
      <vt:lpstr>LOOP</vt:lpstr>
      <vt:lpstr>PowerPoint Presentation</vt:lpstr>
      <vt:lpstr>Conditional LOOPs</vt:lpstr>
      <vt:lpstr>PowerPoint Presentation</vt:lpstr>
      <vt:lpstr>6–2 CONTROLLING THE FLOW OF THE PROGRAM</vt:lpstr>
      <vt:lpstr>PowerPoint Presentation</vt:lpstr>
      <vt:lpstr>WHILE Loops</vt:lpstr>
      <vt:lpstr>REPEAT-UNTIL Loops</vt:lpstr>
      <vt:lpstr>PowerPoint Presentation</vt:lpstr>
      <vt:lpstr>PowerPoint Presentation</vt:lpstr>
      <vt:lpstr>PowerPoint Presentation</vt:lpstr>
      <vt:lpstr>PowerPoint Presentation</vt:lpstr>
      <vt:lpstr>CALL</vt:lpstr>
      <vt:lpstr>Near CALL</vt:lpstr>
      <vt:lpstr>PowerPoint Presentation</vt:lpstr>
      <vt:lpstr>PowerPoint Presentation</vt:lpstr>
      <vt:lpstr>Far CALL</vt:lpstr>
      <vt:lpstr>PowerPoint Presentation</vt:lpstr>
      <vt:lpstr>PowerPoint Presentation</vt:lpstr>
      <vt:lpstr>CALLs with Register Operands</vt:lpstr>
      <vt:lpstr>CALLs with Indirect Memory Addresses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Interrupt Vectors</vt:lpstr>
      <vt:lpstr>PowerPoint Presentation</vt:lpstr>
      <vt:lpstr>PowerPoint Presentation</vt:lpstr>
      <vt:lpstr>Interrupt Instructions</vt:lpstr>
      <vt:lpstr>INTs</vt:lpstr>
      <vt:lpstr>PowerPoint Presentation</vt:lpstr>
      <vt:lpstr>PowerPoint Presentation</vt:lpstr>
      <vt:lpstr>PowerPoint Presentation</vt:lpstr>
      <vt:lpstr>PowerPoint Presentation</vt:lpstr>
      <vt:lpstr>IRET/IRETD</vt:lpstr>
      <vt:lpstr>PowerPoint Presentation</vt:lpstr>
      <vt:lpstr>INT 3</vt:lpstr>
      <vt:lpstr>INTO</vt:lpstr>
      <vt:lpstr>An Interrupt Service Procedure</vt:lpstr>
      <vt:lpstr>Interrupt Control</vt:lpstr>
      <vt:lpstr>PowerPoint Presentation</vt:lpstr>
      <vt:lpstr>Interrupts in the Personal Computer</vt:lpstr>
      <vt:lpstr>PowerPoint Presentation</vt:lpstr>
      <vt:lpstr>64-Bit Mode Interrupts</vt:lpstr>
      <vt:lpstr>PowerPoint Presentation</vt:lpstr>
      <vt:lpstr>PowerPoint Presentation</vt:lpstr>
      <vt:lpstr>Controlling the Carry Flag Bit</vt:lpstr>
      <vt:lpstr>WAIT</vt:lpstr>
      <vt:lpstr>PowerPoint Presentation</vt:lpstr>
      <vt:lpstr>PowerPoint Presentation</vt:lpstr>
      <vt:lpstr>PowerPoint Presentation</vt:lpstr>
      <vt:lpstr>LOCK Prefix</vt:lpstr>
      <vt:lpstr>PowerPoint Presentation</vt:lpstr>
      <vt:lpstr>BOUND</vt:lpstr>
      <vt:lpstr>ENTER and LEAVE</vt:lpstr>
      <vt:lpstr>PowerPoint Presentation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</dc:title>
  <dc:creator>Karen Bretz</dc:creator>
  <cp:lastModifiedBy>Ahmed</cp:lastModifiedBy>
  <cp:revision>1</cp:revision>
  <dcterms:created xsi:type="dcterms:W3CDTF">2018-11-14T13:29:46Z</dcterms:created>
  <dcterms:modified xsi:type="dcterms:W3CDTF">2018-11-14T21:33:47Z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2016-03-05T00:00:00Z</vt:filetime>
  </property>
  <property fmtid="{D5CDD505-2E9C-101B-9397-08002B2CF9AE}" pid="3" name="LastSaved">
    <vt:filetime>2018-11-14T00:00:00Z</vt:filetime>
  </property>
</Properties>
</file>